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2" r:id="rId4"/>
    <p:sldMasterId id="2147484337" r:id="rId5"/>
    <p:sldMasterId id="2147484363" r:id="rId6"/>
  </p:sldMasterIdLst>
  <p:notesMasterIdLst>
    <p:notesMasterId r:id="rId80"/>
  </p:notesMasterIdLst>
  <p:handoutMasterIdLst>
    <p:handoutMasterId r:id="rId81"/>
  </p:handoutMasterIdLst>
  <p:sldIdLst>
    <p:sldId id="1701" r:id="rId7"/>
    <p:sldId id="1645" r:id="rId8"/>
    <p:sldId id="1646" r:id="rId9"/>
    <p:sldId id="1647" r:id="rId10"/>
    <p:sldId id="1763" r:id="rId11"/>
    <p:sldId id="1717" r:id="rId12"/>
    <p:sldId id="1738" r:id="rId13"/>
    <p:sldId id="1739" r:id="rId14"/>
    <p:sldId id="1740" r:id="rId15"/>
    <p:sldId id="1764" r:id="rId16"/>
    <p:sldId id="1736" r:id="rId17"/>
    <p:sldId id="1718" r:id="rId18"/>
    <p:sldId id="1719" r:id="rId19"/>
    <p:sldId id="1720" r:id="rId20"/>
    <p:sldId id="1721" r:id="rId21"/>
    <p:sldId id="1722" r:id="rId22"/>
    <p:sldId id="1723" r:id="rId23"/>
    <p:sldId id="1724" r:id="rId24"/>
    <p:sldId id="1725" r:id="rId25"/>
    <p:sldId id="1726" r:id="rId26"/>
    <p:sldId id="1765" r:id="rId27"/>
    <p:sldId id="1656" r:id="rId28"/>
    <p:sldId id="1707" r:id="rId29"/>
    <p:sldId id="1708" r:id="rId30"/>
    <p:sldId id="1709" r:id="rId31"/>
    <p:sldId id="1659" r:id="rId32"/>
    <p:sldId id="1766" r:id="rId33"/>
    <p:sldId id="1728" r:id="rId34"/>
    <p:sldId id="1741" r:id="rId35"/>
    <p:sldId id="1729" r:id="rId36"/>
    <p:sldId id="1730" r:id="rId37"/>
    <p:sldId id="1732" r:id="rId38"/>
    <p:sldId id="1735" r:id="rId39"/>
    <p:sldId id="1733" r:id="rId40"/>
    <p:sldId id="1734" r:id="rId41"/>
    <p:sldId id="1767" r:id="rId42"/>
    <p:sldId id="1711" r:id="rId43"/>
    <p:sldId id="1742" r:id="rId44"/>
    <p:sldId id="1743" r:id="rId45"/>
    <p:sldId id="1744" r:id="rId46"/>
    <p:sldId id="1745" r:id="rId47"/>
    <p:sldId id="1768" r:id="rId48"/>
    <p:sldId id="1688" r:id="rId49"/>
    <p:sldId id="1665" r:id="rId50"/>
    <p:sldId id="1704" r:id="rId51"/>
    <p:sldId id="1703" r:id="rId52"/>
    <p:sldId id="1705" r:id="rId53"/>
    <p:sldId id="1702" r:id="rId54"/>
    <p:sldId id="1700" r:id="rId55"/>
    <p:sldId id="1769" r:id="rId56"/>
    <p:sldId id="1691" r:id="rId57"/>
    <p:sldId id="1687" r:id="rId58"/>
    <p:sldId id="1714" r:id="rId59"/>
    <p:sldId id="1715" r:id="rId60"/>
    <p:sldId id="1699" r:id="rId61"/>
    <p:sldId id="1698" r:id="rId62"/>
    <p:sldId id="1749" r:id="rId63"/>
    <p:sldId id="1750" r:id="rId64"/>
    <p:sldId id="1751" r:id="rId65"/>
    <p:sldId id="1753" r:id="rId66"/>
    <p:sldId id="1755" r:id="rId67"/>
    <p:sldId id="1756" r:id="rId68"/>
    <p:sldId id="1757" r:id="rId69"/>
    <p:sldId id="1759" r:id="rId70"/>
    <p:sldId id="1770" r:id="rId71"/>
    <p:sldId id="1772" r:id="rId72"/>
    <p:sldId id="1774" r:id="rId73"/>
    <p:sldId id="1773" r:id="rId74"/>
    <p:sldId id="1775" r:id="rId75"/>
    <p:sldId id="1776" r:id="rId76"/>
    <p:sldId id="1777" r:id="rId77"/>
    <p:sldId id="1778" r:id="rId78"/>
    <p:sldId id="1779" r:id="rId79"/>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F00"/>
    <a:srgbClr val="FF9393"/>
    <a:srgbClr val="E3008C"/>
    <a:srgbClr val="FFFFFF"/>
    <a:srgbClr val="B4009E"/>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8" autoAdjust="0"/>
    <p:restoredTop sz="87367" autoAdjust="0"/>
  </p:normalViewPr>
  <p:slideViewPr>
    <p:cSldViewPr>
      <p:cViewPr varScale="1">
        <p:scale>
          <a:sx n="52" d="100"/>
          <a:sy n="52" d="100"/>
        </p:scale>
        <p:origin x="1050" y="39"/>
      </p:cViewPr>
      <p:guideLst>
        <p:guide orient="horz" pos="2203"/>
        <p:guide pos="3917"/>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 d="1"/>
        <a:sy n="1" d="1"/>
      </p:scale>
      <p:origin x="0" y="0"/>
    </p:cViewPr>
  </p:sorterViewPr>
  <p:notesViewPr>
    <p:cSldViewPr showGuides="1">
      <p:cViewPr varScale="1">
        <p:scale>
          <a:sx n="72" d="100"/>
          <a:sy n="72" d="100"/>
        </p:scale>
        <p:origin x="3560"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commentAuthors" Target="commentAuthors.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2560150-B81F-D448-BF5B-C428F11E63D3}"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A02ADDEA-1593-4BF6-82FC-4D1690AE5C33}" type="datetime8">
              <a:rPr lang="en-US" smtClean="0"/>
              <a:t>6/29/2017 7:07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7269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8912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97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7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5473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75847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0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07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0822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67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4408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3936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729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73616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25957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6620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07297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18567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780345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1687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155538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6/29/2017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343021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091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5112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65079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890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4867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43680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1574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111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6/29/2017 7:07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2426572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55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7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3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2363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2934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427522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59382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9540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29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65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83193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buildtour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851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5176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899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2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01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51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40045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0607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778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 – For</a:t>
            </a:r>
            <a:r>
              <a:rPr lang="en-US" sz="816" baseline="0" dirty="0">
                <a:solidFill>
                  <a:srgbClr val="666666"/>
                </a:solidFill>
              </a:rPr>
              <a:t> Use Under NDA Only</a:t>
            </a:r>
            <a:endParaRPr lang="en-US" sz="816"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1974886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dirty="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912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65029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1090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05982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8247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561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4349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6448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082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28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03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42488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994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489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17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89552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832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495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17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672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7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63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4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954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92664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589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20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420130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700138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6/29/2017</a:t>
            </a:fld>
            <a:endParaRPr lang="en-US" kern="0" dirty="0"/>
          </a:p>
        </p:txBody>
      </p:sp>
      <p:sp>
        <p:nvSpPr>
          <p:cNvPr id="4" name="Footer Placeholder 3"/>
          <p:cNvSpPr>
            <a:spLocks noGrp="1"/>
          </p:cNvSpPr>
          <p:nvPr>
            <p:ph type="ftr" sz="quarter" idx="11"/>
          </p:nvPr>
        </p:nvSpPr>
        <p:spPr/>
        <p:txBody>
          <a:bodyPr/>
          <a:lstStyle/>
          <a:p>
            <a:pPr defTabSz="932418"/>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3229728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32670253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2754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54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98002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515593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1950474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147838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dirty="0"/>
              <a:t>Click icon to add picture</a:t>
            </a: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16342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4189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6/29/2017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414764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4157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7988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6/29/2017</a:t>
            </a:fld>
            <a:endParaRPr lang="en-US" kern="0" dirty="0"/>
          </a:p>
        </p:txBody>
      </p:sp>
      <p:sp>
        <p:nvSpPr>
          <p:cNvPr id="4" name="Footer Placeholder 3"/>
          <p:cNvSpPr>
            <a:spLocks noGrp="1"/>
          </p:cNvSpPr>
          <p:nvPr>
            <p:ph type="ftr" sz="quarter" idx="11"/>
          </p:nvPr>
        </p:nvSpPr>
        <p:spPr/>
        <p:txBody>
          <a:bodyPr/>
          <a:lstStyle/>
          <a:p>
            <a:pPr defTabSz="932418"/>
            <a:r>
              <a:rPr lang="en-US" kern="0" dirty="0"/>
              <a:t>https://aka.ms/odscbots</a:t>
            </a:r>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1973179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6/29/2017</a:t>
            </a:fld>
            <a:endParaRPr lang="en-US" kern="0" dirty="0"/>
          </a:p>
        </p:txBody>
      </p:sp>
      <p:sp>
        <p:nvSpPr>
          <p:cNvPr id="3" name="Footer Placeholder 2"/>
          <p:cNvSpPr>
            <a:spLocks noGrp="1"/>
          </p:cNvSpPr>
          <p:nvPr>
            <p:ph type="ftr" sz="quarter" idx="11"/>
          </p:nvPr>
        </p:nvSpPr>
        <p:spPr/>
        <p:txBody>
          <a:bodyPr/>
          <a:lstStyle/>
          <a:p>
            <a:pPr defTabSz="932418"/>
            <a:r>
              <a:rPr lang="en-US" kern="0" dirty="0"/>
              <a:t>https://aka.ms/odscbots</a:t>
            </a:r>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9040206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5808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38186585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543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47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0492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9446881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1" r:id="rId28"/>
    <p:sldLayoutId id="21474843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516878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59573"/>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592262"/>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6/29/2017</a:t>
            </a:fld>
            <a:endParaRPr lang="en-US" kern="0" dirty="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dirty="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6673739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81" r:id="rId15"/>
    <p:sldLayoutId id="2147484382" r:id="rId16"/>
    <p:sldLayoutId id="2147484384" r:id="rId17"/>
    <p:sldLayoutId id="2147484385" r:id="rId18"/>
    <p:sldLayoutId id="2147484386" r:id="rId19"/>
    <p:sldLayoutId id="2147484387" r:id="rId20"/>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9.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6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2.xml"/><Relationship Id="rId5" Type="http://schemas.openxmlformats.org/officeDocument/2006/relationships/hyperlink" Target="https://www.luis.ai/" TargetMode="External"/><Relationship Id="rId4" Type="http://schemas.openxmlformats.org/officeDocument/2006/relationships/hyperlink" Target="https://dev.botframework.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56.xml"/><Relationship Id="rId5" Type="http://schemas.openxmlformats.org/officeDocument/2006/relationships/image" Target="../media/image19.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6.xml"/><Relationship Id="rId5" Type="http://schemas.openxmlformats.org/officeDocument/2006/relationships/hyperlink" Target="https://www.google.com/url?q=https://bots.botframework.com/&amp;sa=D&amp;sntz=1&amp;usg=AFQjCNH_IEX1SXaRP78e4B29DhFBjN-R_w" TargetMode="Externa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56.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56.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67.xml"/><Relationship Id="rId5" Type="http://schemas.openxmlformats.org/officeDocument/2006/relationships/image" Target="../media/image19.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5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56.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56.xml"/><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56.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56.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56.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56.xml"/><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5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57.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54" y="6164262"/>
            <a:ext cx="2514600" cy="536867"/>
          </a:xfrm>
          <a:prstGeom prst="rect">
            <a:avLst/>
          </a:prstGeom>
        </p:spPr>
      </p:pic>
      <p:sp>
        <p:nvSpPr>
          <p:cNvPr id="14" name="Title 1"/>
          <p:cNvSpPr>
            <a:spLocks noGrp="1"/>
          </p:cNvSpPr>
          <p:nvPr>
            <p:ph type="title"/>
          </p:nvPr>
        </p:nvSpPr>
        <p:spPr>
          <a:xfrm>
            <a:off x="274703" y="1211263"/>
            <a:ext cx="7702499" cy="1828800"/>
          </a:xfrm>
        </p:spPr>
        <p:txBody>
          <a:bodyPr>
            <a:normAutofit/>
          </a:bodyPr>
          <a:lstStyle/>
          <a:p>
            <a:r>
              <a:rPr lang="en-US" sz="4300" b="1" dirty="0">
                <a:latin typeface="+mn-lt"/>
              </a:rPr>
              <a:t>Building Intelligent Applications Using Bot Framework</a:t>
            </a:r>
          </a:p>
        </p:txBody>
      </p:sp>
      <p:sp>
        <p:nvSpPr>
          <p:cNvPr id="15" name="Text Placeholder 4"/>
          <p:cNvSpPr>
            <a:spLocks noGrp="1"/>
          </p:cNvSpPr>
          <p:nvPr>
            <p:ph type="body" sz="quarter" idx="4294967295"/>
          </p:nvPr>
        </p:nvSpPr>
        <p:spPr>
          <a:xfrm>
            <a:off x="198437" y="5213494"/>
            <a:ext cx="4344987" cy="1219201"/>
          </a:xfrm>
          <a:prstGeom prst="rect">
            <a:avLst/>
          </a:prstGeom>
        </p:spPr>
        <p:txBody>
          <a:bodyPr/>
          <a:lstStyle/>
          <a:p>
            <a:pPr marL="0" indent="0">
              <a:buNone/>
            </a:pPr>
            <a:r>
              <a:rPr lang="en-US" sz="2800" dirty="0">
                <a:latin typeface="+mn-lt"/>
                <a:cs typeface="Arial" pitchFamily="34" charset="0"/>
              </a:rPr>
              <a:t>Mithun Prasad, PhD</a:t>
            </a:r>
            <a:br>
              <a:rPr lang="en-US" sz="3200" dirty="0">
                <a:latin typeface="+mn-lt"/>
                <a:cs typeface="Arial" pitchFamily="34" charset="0"/>
              </a:rPr>
            </a:br>
            <a:r>
              <a:rPr lang="en-US" sz="2400" dirty="0">
                <a:latin typeface="+mn-lt"/>
                <a:cs typeface="Arial" pitchFamily="34" charset="0"/>
              </a:rPr>
              <a:t>miprasad@Microsoft.com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435" y="1516062"/>
            <a:ext cx="386490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09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Types of </a:t>
            </a:r>
            <a:r>
              <a:rPr lang="en-US" sz="7000" dirty="0">
                <a:latin typeface="+mn-lt"/>
              </a:rPr>
              <a:t>Bots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43837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How Should We Categorize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7201" y="1516062"/>
            <a:ext cx="6324600" cy="2677656"/>
          </a:xfrm>
          <a:prstGeom prst="rect">
            <a:avLst/>
          </a:prstGeom>
          <a:noFill/>
        </p:spPr>
        <p:txBody>
          <a:bodyPr wrap="square" rtlCol="0">
            <a:spAutoFit/>
          </a:bodyPr>
          <a:lstStyle/>
          <a:p>
            <a:r>
              <a:rPr lang="en-US" sz="2800" dirty="0"/>
              <a:t>Bot classification is arbitrary.</a:t>
            </a:r>
          </a:p>
          <a:p>
            <a:endParaRPr lang="en-US" sz="2800" dirty="0"/>
          </a:p>
          <a:p>
            <a:r>
              <a:rPr lang="en-US" sz="2800" dirty="0"/>
              <a:t>- Generalist bots vs Specialist bots</a:t>
            </a:r>
          </a:p>
          <a:p>
            <a:r>
              <a:rPr lang="en-US" sz="2800" dirty="0"/>
              <a:t>- Good bots vs Bad bots</a:t>
            </a:r>
          </a:p>
          <a:p>
            <a:r>
              <a:rPr lang="en-US" sz="2800" dirty="0"/>
              <a:t>- State related bots</a:t>
            </a:r>
          </a:p>
          <a:p>
            <a:endParaRPr lang="en-US" sz="2800" dirty="0"/>
          </a:p>
        </p:txBody>
      </p:sp>
    </p:spTree>
    <p:extLst>
      <p:ext uri="{BB962C8B-B14F-4D97-AF65-F5344CB8AC3E}">
        <p14:creationId xmlns:p14="http://schemas.microsoft.com/office/powerpoint/2010/main" val="239239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6644"/>
            <a:ext cx="11063730" cy="4832092"/>
          </a:xfrm>
          <a:prstGeom prst="rect">
            <a:avLst/>
          </a:prstGeom>
          <a:noFill/>
        </p:spPr>
        <p:txBody>
          <a:bodyPr wrap="square" rtlCol="0">
            <a:spAutoFit/>
          </a:bodyPr>
          <a:lstStyle/>
          <a:p>
            <a:r>
              <a:rPr lang="en-US" sz="2800" dirty="0"/>
              <a:t>Recognize a primary market dynamic</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201861"/>
            <a:ext cx="7620001"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67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3970318"/>
          </a:xfrm>
          <a:prstGeom prst="rect">
            <a:avLst/>
          </a:prstGeom>
          <a:noFill/>
        </p:spPr>
        <p:txBody>
          <a:bodyPr wrap="square" rtlCol="0">
            <a:spAutoFit/>
          </a:bodyPr>
          <a:lstStyle/>
          <a:p>
            <a:r>
              <a:rPr lang="en-US" sz="2800" b="1" dirty="0"/>
              <a:t>Generalist bots</a:t>
            </a:r>
          </a:p>
          <a:p>
            <a:endParaRPr lang="en-US" sz="2800" b="1" dirty="0"/>
          </a:p>
          <a:p>
            <a:r>
              <a:rPr lang="en-US" sz="2800" dirty="0"/>
              <a:t>- Can understand what you’re asking</a:t>
            </a:r>
          </a:p>
          <a:p>
            <a:r>
              <a:rPr lang="en-US" sz="2800" dirty="0"/>
              <a:t>- No specific domain expertise to follow through with action</a:t>
            </a:r>
          </a:p>
          <a:p>
            <a:r>
              <a:rPr lang="en-US" sz="2800" dirty="0"/>
              <a:t>- In the enterprises, it is common where solutions are hard to generalize</a:t>
            </a:r>
          </a:p>
          <a:p>
            <a:endParaRPr lang="en-US" sz="2800" dirty="0"/>
          </a:p>
          <a:p>
            <a:r>
              <a:rPr lang="en-US" sz="2800" b="1" dirty="0"/>
              <a:t>Specialist bots</a:t>
            </a:r>
          </a:p>
          <a:p>
            <a:endParaRPr lang="en-US" sz="2800" b="1" dirty="0"/>
          </a:p>
          <a:p>
            <a:r>
              <a:rPr lang="en-US" sz="2800" dirty="0"/>
              <a:t>- Provides domain-specific knowledge necessary to accomplish tasks</a:t>
            </a:r>
          </a:p>
        </p:txBody>
      </p:sp>
    </p:spTree>
    <p:extLst>
      <p:ext uri="{BB962C8B-B14F-4D97-AF65-F5344CB8AC3E}">
        <p14:creationId xmlns:p14="http://schemas.microsoft.com/office/powerpoint/2010/main" val="347157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 vs 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701" y="1439862"/>
            <a:ext cx="11186135" cy="5139869"/>
          </a:xfrm>
          <a:prstGeom prst="rect">
            <a:avLst/>
          </a:prstGeom>
          <a:noFill/>
        </p:spPr>
        <p:txBody>
          <a:bodyPr wrap="square" rtlCol="0">
            <a:spAutoFit/>
          </a:bodyPr>
          <a:lstStyle/>
          <a:p>
            <a:r>
              <a:rPr lang="en-US" sz="2400" dirty="0"/>
              <a:t>Good Bots</a:t>
            </a:r>
          </a:p>
          <a:p>
            <a:endParaRPr lang="en-US" sz="2800" dirty="0"/>
          </a:p>
          <a:p>
            <a:endParaRPr lang="en-US" sz="2800" dirty="0"/>
          </a:p>
          <a:p>
            <a:endParaRPr lang="en-US" sz="2800" dirty="0"/>
          </a:p>
          <a:p>
            <a:endParaRPr lang="en-US" sz="2800" dirty="0"/>
          </a:p>
          <a:p>
            <a:endParaRPr lang="en-US" sz="2800" dirty="0"/>
          </a:p>
          <a:p>
            <a:endParaRPr lang="en-US" sz="2800" dirty="0"/>
          </a:p>
          <a:p>
            <a:r>
              <a:rPr lang="en-US" sz="2400" dirty="0"/>
              <a:t>Bad Bots</a:t>
            </a:r>
          </a:p>
          <a:p>
            <a:endParaRPr lang="en-US" sz="2800" dirty="0"/>
          </a:p>
          <a:p>
            <a:endParaRPr lang="en-US" sz="2800" dirty="0"/>
          </a:p>
          <a:p>
            <a:endParaRPr lang="en-US" sz="2800" dirty="0"/>
          </a:p>
          <a:p>
            <a:endParaRPr lang="en-US" sz="2800" dirty="0"/>
          </a:p>
        </p:txBody>
      </p:sp>
      <p:graphicFrame>
        <p:nvGraphicFramePr>
          <p:cNvPr id="2" name="Table 1"/>
          <p:cNvGraphicFramePr>
            <a:graphicFrameLocks noGrp="1"/>
          </p:cNvGraphicFramePr>
          <p:nvPr>
            <p:extLst>
              <p:ext uri="{D42A27DB-BD31-4B8C-83A1-F6EECF244321}">
                <p14:modId xmlns:p14="http://schemas.microsoft.com/office/powerpoint/2010/main" val="1699852094"/>
              </p:ext>
            </p:extLst>
          </p:nvPr>
        </p:nvGraphicFramePr>
        <p:xfrm>
          <a:off x="2636837" y="1415593"/>
          <a:ext cx="3657600" cy="1778841"/>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20000"/>
                    </a:ext>
                  </a:extLst>
                </a:gridCol>
              </a:tblGrid>
              <a:tr h="309670">
                <a:tc>
                  <a:txBody>
                    <a:bodyPr/>
                    <a:lstStyle/>
                    <a:p>
                      <a:r>
                        <a:rPr lang="en-US" sz="1600" dirty="0"/>
                        <a:t>Chatbots</a:t>
                      </a:r>
                    </a:p>
                  </a:txBody>
                  <a:tcPr/>
                </a:tc>
                <a:extLst>
                  <a:ext uri="{0D108BD9-81ED-4DB2-BD59-A6C34878D82A}">
                    <a16:rowId xmlns:a16="http://schemas.microsoft.com/office/drawing/2014/main" val="10000"/>
                  </a:ext>
                </a:extLst>
              </a:tr>
              <a:tr h="309670">
                <a:tc>
                  <a:txBody>
                    <a:bodyPr/>
                    <a:lstStyle/>
                    <a:p>
                      <a:r>
                        <a:rPr lang="en-US" sz="1600" dirty="0"/>
                        <a:t>Crawlers</a:t>
                      </a:r>
                    </a:p>
                  </a:txBody>
                  <a:tcPr/>
                </a:tc>
                <a:extLst>
                  <a:ext uri="{0D108BD9-81ED-4DB2-BD59-A6C34878D82A}">
                    <a16:rowId xmlns:a16="http://schemas.microsoft.com/office/drawing/2014/main" val="10001"/>
                  </a:ext>
                </a:extLst>
              </a:tr>
              <a:tr h="309670">
                <a:tc>
                  <a:txBody>
                    <a:bodyPr/>
                    <a:lstStyle/>
                    <a:p>
                      <a:r>
                        <a:rPr lang="en-US" sz="1600" dirty="0"/>
                        <a:t>Transactional bots</a:t>
                      </a:r>
                    </a:p>
                  </a:txBody>
                  <a:tcPr/>
                </a:tc>
                <a:extLst>
                  <a:ext uri="{0D108BD9-81ED-4DB2-BD59-A6C34878D82A}">
                    <a16:rowId xmlns:a16="http://schemas.microsoft.com/office/drawing/2014/main" val="10002"/>
                  </a:ext>
                </a:extLst>
              </a:tr>
              <a:tr h="309670">
                <a:tc>
                  <a:txBody>
                    <a:bodyPr/>
                    <a:lstStyle/>
                    <a:p>
                      <a:r>
                        <a:rPr lang="en-US" sz="1600" dirty="0"/>
                        <a:t>Informational bots</a:t>
                      </a:r>
                    </a:p>
                  </a:txBody>
                  <a:tcPr/>
                </a:tc>
                <a:extLst>
                  <a:ext uri="{0D108BD9-81ED-4DB2-BD59-A6C34878D82A}">
                    <a16:rowId xmlns:a16="http://schemas.microsoft.com/office/drawing/2014/main" val="10003"/>
                  </a:ext>
                </a:extLst>
              </a:tr>
              <a:tr h="437721">
                <a:tc>
                  <a:txBody>
                    <a:bodyPr/>
                    <a:lstStyle/>
                    <a:p>
                      <a:r>
                        <a:rPr lang="en-US" sz="1600" dirty="0"/>
                        <a:t>Entertainment bots: Art bots, Game bots</a:t>
                      </a:r>
                    </a:p>
                  </a:txBody>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923099667"/>
              </p:ext>
            </p:extLst>
          </p:nvPr>
        </p:nvGraphicFramePr>
        <p:xfrm>
          <a:off x="2636837" y="4487862"/>
          <a:ext cx="2726239" cy="1341120"/>
        </p:xfrm>
        <a:graphic>
          <a:graphicData uri="http://schemas.openxmlformats.org/drawingml/2006/table">
            <a:tbl>
              <a:tblPr firstRow="1" bandRow="1">
                <a:tableStyleId>{5940675A-B579-460E-94D1-54222C63F5DA}</a:tableStyleId>
              </a:tblPr>
              <a:tblGrid>
                <a:gridCol w="2726239">
                  <a:extLst>
                    <a:ext uri="{9D8B030D-6E8A-4147-A177-3AD203B41FA5}">
                      <a16:colId xmlns:a16="http://schemas.microsoft.com/office/drawing/2014/main" val="20000"/>
                    </a:ext>
                  </a:extLst>
                </a:gridCol>
              </a:tblGrid>
              <a:tr h="322862">
                <a:tc>
                  <a:txBody>
                    <a:bodyPr/>
                    <a:lstStyle/>
                    <a:p>
                      <a:r>
                        <a:rPr lang="en-US" sz="1600" dirty="0"/>
                        <a:t>Hackers</a:t>
                      </a:r>
                    </a:p>
                  </a:txBody>
                  <a:tcPr/>
                </a:tc>
                <a:extLst>
                  <a:ext uri="{0D108BD9-81ED-4DB2-BD59-A6C34878D82A}">
                    <a16:rowId xmlns:a16="http://schemas.microsoft.com/office/drawing/2014/main" val="10000"/>
                  </a:ext>
                </a:extLst>
              </a:tr>
              <a:tr h="301890">
                <a:tc>
                  <a:txBody>
                    <a:bodyPr/>
                    <a:lstStyle/>
                    <a:p>
                      <a:r>
                        <a:rPr lang="en-US" sz="1600" dirty="0"/>
                        <a:t>Spammers</a:t>
                      </a:r>
                    </a:p>
                  </a:txBody>
                  <a:tcPr/>
                </a:tc>
                <a:extLst>
                  <a:ext uri="{0D108BD9-81ED-4DB2-BD59-A6C34878D82A}">
                    <a16:rowId xmlns:a16="http://schemas.microsoft.com/office/drawing/2014/main" val="10001"/>
                  </a:ext>
                </a:extLst>
              </a:tr>
              <a:tr h="320040">
                <a:tc>
                  <a:txBody>
                    <a:bodyPr/>
                    <a:lstStyle/>
                    <a:p>
                      <a:r>
                        <a:rPr lang="en-US" sz="1600" dirty="0"/>
                        <a:t>Scrapers</a:t>
                      </a:r>
                    </a:p>
                  </a:txBody>
                  <a:tcPr/>
                </a:tc>
                <a:extLst>
                  <a:ext uri="{0D108BD9-81ED-4DB2-BD59-A6C34878D82A}">
                    <a16:rowId xmlns:a16="http://schemas.microsoft.com/office/drawing/2014/main" val="10002"/>
                  </a:ext>
                </a:extLst>
              </a:tr>
              <a:tr h="301890">
                <a:tc>
                  <a:txBody>
                    <a:bodyPr/>
                    <a:lstStyle/>
                    <a:p>
                      <a:r>
                        <a:rPr lang="en-US" sz="1600" dirty="0"/>
                        <a:t>Impersonators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429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a:t>
            </a:r>
          </a:p>
        </p:txBody>
      </p:sp>
      <p:graphicFrame>
        <p:nvGraphicFramePr>
          <p:cNvPr id="2" name="Table 1"/>
          <p:cNvGraphicFramePr>
            <a:graphicFrameLocks noGrp="1"/>
          </p:cNvGraphicFramePr>
          <p:nvPr>
            <p:extLst>
              <p:ext uri="{D42A27DB-BD31-4B8C-83A1-F6EECF244321}">
                <p14:modId xmlns:p14="http://schemas.microsoft.com/office/powerpoint/2010/main" val="2118929212"/>
              </p:ext>
            </p:extLst>
          </p:nvPr>
        </p:nvGraphicFramePr>
        <p:xfrm>
          <a:off x="731837" y="1516062"/>
          <a:ext cx="11125200" cy="3665347"/>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20000"/>
                    </a:ext>
                  </a:extLst>
                </a:gridCol>
                <a:gridCol w="8763000">
                  <a:extLst>
                    <a:ext uri="{9D8B030D-6E8A-4147-A177-3AD203B41FA5}">
                      <a16:colId xmlns:a16="http://schemas.microsoft.com/office/drawing/2014/main" val="20001"/>
                    </a:ext>
                  </a:extLst>
                </a:gridCol>
              </a:tblGrid>
              <a:tr h="762000">
                <a:tc>
                  <a:txBody>
                    <a:bodyPr/>
                    <a:lstStyle/>
                    <a:p>
                      <a:r>
                        <a:rPr lang="en-US" b="1" dirty="0"/>
                        <a:t>Chatbot</a:t>
                      </a:r>
                      <a:r>
                        <a:rPr lang="en-US" dirty="0"/>
                        <a:t>s</a:t>
                      </a:r>
                    </a:p>
                  </a:txBody>
                  <a:tcPr/>
                </a:tc>
                <a:tc>
                  <a:txBody>
                    <a:bodyPr/>
                    <a:lstStyle/>
                    <a:p>
                      <a:r>
                        <a:rPr lang="en-US" dirty="0"/>
                        <a:t>Designed to carry forward conversations with humans and help in automation.</a:t>
                      </a:r>
                    </a:p>
                  </a:txBody>
                  <a:tcPr/>
                </a:tc>
                <a:extLst>
                  <a:ext uri="{0D108BD9-81ED-4DB2-BD59-A6C34878D82A}">
                    <a16:rowId xmlns:a16="http://schemas.microsoft.com/office/drawing/2014/main" val="10000"/>
                  </a:ext>
                </a:extLst>
              </a:tr>
              <a:tr h="762000">
                <a:tc>
                  <a:txBody>
                    <a:bodyPr/>
                    <a:lstStyle/>
                    <a:p>
                      <a:r>
                        <a:rPr lang="en-US" b="1" dirty="0"/>
                        <a:t>Informational bots</a:t>
                      </a:r>
                    </a:p>
                  </a:txBody>
                  <a:tcPr/>
                </a:tc>
                <a:tc>
                  <a:txBody>
                    <a:bodyPr/>
                    <a:lstStyle/>
                    <a:p>
                      <a:r>
                        <a:rPr lang="en-US" dirty="0"/>
                        <a:t>Obtain helpful information (for example, push notifications) and include things like breaking news stories.</a:t>
                      </a:r>
                    </a:p>
                  </a:txBody>
                  <a:tcPr/>
                </a:tc>
                <a:extLst>
                  <a:ext uri="{0D108BD9-81ED-4DB2-BD59-A6C34878D82A}">
                    <a16:rowId xmlns:a16="http://schemas.microsoft.com/office/drawing/2014/main" val="10001"/>
                  </a:ext>
                </a:extLst>
              </a:tr>
              <a:tr h="794655">
                <a:tc>
                  <a:txBody>
                    <a:bodyPr/>
                    <a:lstStyle/>
                    <a:p>
                      <a:r>
                        <a:rPr lang="en-US" b="1" dirty="0"/>
                        <a:t>Crawlers</a:t>
                      </a:r>
                    </a:p>
                  </a:txBody>
                  <a:tcPr/>
                </a:tc>
                <a:tc>
                  <a:txBody>
                    <a:bodyPr/>
                    <a:lstStyle/>
                    <a:p>
                      <a:r>
                        <a:rPr lang="en-US" dirty="0"/>
                        <a:t>These bots run in the background, primarily fetch data from other APIs or websites, and are “well-behaved”</a:t>
                      </a:r>
                    </a:p>
                    <a:p>
                      <a:endParaRPr lang="en-US" dirty="0"/>
                    </a:p>
                    <a:p>
                      <a:r>
                        <a:rPr lang="en-US" dirty="0"/>
                        <a:t>Example: Pricing Assistant is bot that monitors ecommerce websites for price changes</a:t>
                      </a:r>
                    </a:p>
                  </a:txBody>
                  <a:tcPr/>
                </a:tc>
                <a:extLst>
                  <a:ext uri="{0D108BD9-81ED-4DB2-BD59-A6C34878D82A}">
                    <a16:rowId xmlns:a16="http://schemas.microsoft.com/office/drawing/2014/main" val="10002"/>
                  </a:ext>
                </a:extLst>
              </a:tr>
              <a:tr h="794655">
                <a:tc>
                  <a:txBody>
                    <a:bodyPr/>
                    <a:lstStyle/>
                    <a:p>
                      <a:r>
                        <a:rPr lang="en-US" b="1" dirty="0"/>
                        <a:t>Transactional bots</a:t>
                      </a:r>
                    </a:p>
                  </a:txBody>
                  <a:tcPr/>
                </a:tc>
                <a:tc>
                  <a:txBody>
                    <a:bodyPr/>
                    <a:lstStyle/>
                    <a:p>
                      <a:r>
                        <a:rPr lang="en-US" dirty="0"/>
                        <a:t>Act as agents on behalf of humans, and interact with external systems</a:t>
                      </a:r>
                    </a:p>
                    <a:p>
                      <a:endParaRPr lang="en-US" dirty="0"/>
                    </a:p>
                    <a:p>
                      <a:r>
                        <a:rPr lang="en-US" dirty="0"/>
                        <a:t>Example: A scheduler that finds meeting times for distributed teams</a:t>
                      </a:r>
                    </a:p>
                  </a:txBody>
                  <a:tcPr/>
                </a:tc>
                <a:extLst>
                  <a:ext uri="{0D108BD9-81ED-4DB2-BD59-A6C34878D82A}">
                    <a16:rowId xmlns:a16="http://schemas.microsoft.com/office/drawing/2014/main" val="10003"/>
                  </a:ext>
                </a:extLst>
              </a:tr>
            </a:tbl>
          </a:graphicData>
        </a:graphic>
      </p:graphicFrame>
      <p:pic>
        <p:nvPicPr>
          <p:cNvPr id="5" name="Picture 2">
            <a:extLst>
              <a:ext uri="{FF2B5EF4-FFF2-40B4-BE49-F238E27FC236}">
                <a16:creationId xmlns:a16="http://schemas.microsoft.com/office/drawing/2014/main" id="{33BA4F46-18BB-4C15-88CA-748E40F1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54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696784408"/>
              </p:ext>
            </p:extLst>
          </p:nvPr>
        </p:nvGraphicFramePr>
        <p:xfrm>
          <a:off x="655637" y="1592262"/>
          <a:ext cx="10896600" cy="3200399"/>
        </p:xfrm>
        <a:graphic>
          <a:graphicData uri="http://schemas.openxmlformats.org/drawingml/2006/table">
            <a:tbl>
              <a:tblPr firstRow="1" bandRow="1">
                <a:tableStyleId>{5940675A-B579-460E-94D1-54222C63F5DA}</a:tableStyleId>
              </a:tblPr>
              <a:tblGrid>
                <a:gridCol w="1945821">
                  <a:extLst>
                    <a:ext uri="{9D8B030D-6E8A-4147-A177-3AD203B41FA5}">
                      <a16:colId xmlns:a16="http://schemas.microsoft.com/office/drawing/2014/main" val="20000"/>
                    </a:ext>
                  </a:extLst>
                </a:gridCol>
                <a:gridCol w="8950779">
                  <a:extLst>
                    <a:ext uri="{9D8B030D-6E8A-4147-A177-3AD203B41FA5}">
                      <a16:colId xmlns:a16="http://schemas.microsoft.com/office/drawing/2014/main" val="20001"/>
                    </a:ext>
                  </a:extLst>
                </a:gridCol>
              </a:tblGrid>
              <a:tr h="900946">
                <a:tc>
                  <a:txBody>
                    <a:bodyPr/>
                    <a:lstStyle/>
                    <a:p>
                      <a:r>
                        <a:rPr lang="en-US" b="1" dirty="0"/>
                        <a:t>Hackers</a:t>
                      </a:r>
                    </a:p>
                  </a:txBody>
                  <a:tcPr/>
                </a:tc>
                <a:tc>
                  <a:txBody>
                    <a:bodyPr/>
                    <a:lstStyle/>
                    <a:p>
                      <a:r>
                        <a:rPr lang="en-US" dirty="0"/>
                        <a:t>Designed to distribute malware, deceive individual people, attack websites, and sometimes entire networks</a:t>
                      </a:r>
                    </a:p>
                  </a:txBody>
                  <a:tcPr/>
                </a:tc>
                <a:extLst>
                  <a:ext uri="{0D108BD9-81ED-4DB2-BD59-A6C34878D82A}">
                    <a16:rowId xmlns:a16="http://schemas.microsoft.com/office/drawing/2014/main" val="10000"/>
                  </a:ext>
                </a:extLst>
              </a:tr>
              <a:tr h="743273">
                <a:tc>
                  <a:txBody>
                    <a:bodyPr/>
                    <a:lstStyle/>
                    <a:p>
                      <a:r>
                        <a:rPr lang="en-US" b="1" dirty="0"/>
                        <a:t>Scrapers</a:t>
                      </a:r>
                    </a:p>
                  </a:txBody>
                  <a:tcPr/>
                </a:tc>
                <a:tc>
                  <a:txBody>
                    <a:bodyPr/>
                    <a:lstStyle/>
                    <a:p>
                      <a:r>
                        <a:rPr lang="en-US" dirty="0"/>
                        <a:t>Scraper bots steal content from other websites</a:t>
                      </a:r>
                    </a:p>
                  </a:txBody>
                  <a:tcPr/>
                </a:tc>
                <a:extLst>
                  <a:ext uri="{0D108BD9-81ED-4DB2-BD59-A6C34878D82A}">
                    <a16:rowId xmlns:a16="http://schemas.microsoft.com/office/drawing/2014/main" val="10001"/>
                  </a:ext>
                </a:extLst>
              </a:tr>
              <a:tr h="812907">
                <a:tc>
                  <a:txBody>
                    <a:bodyPr/>
                    <a:lstStyle/>
                    <a:p>
                      <a:r>
                        <a:rPr lang="en-US" b="1" dirty="0"/>
                        <a:t>Spammers</a:t>
                      </a:r>
                    </a:p>
                  </a:txBody>
                  <a:tcPr/>
                </a:tc>
                <a:tc>
                  <a:txBody>
                    <a:bodyPr/>
                    <a:lstStyle/>
                    <a:p>
                      <a:r>
                        <a:rPr lang="en-US" dirty="0"/>
                        <a:t>Post promotional content around the web, and eventually drive traffic to the spammer’s website</a:t>
                      </a:r>
                    </a:p>
                  </a:txBody>
                  <a:tcPr/>
                </a:tc>
                <a:extLst>
                  <a:ext uri="{0D108BD9-81ED-4DB2-BD59-A6C34878D82A}">
                    <a16:rowId xmlns:a16="http://schemas.microsoft.com/office/drawing/2014/main" val="10002"/>
                  </a:ext>
                </a:extLst>
              </a:tr>
              <a:tr h="743273">
                <a:tc>
                  <a:txBody>
                    <a:bodyPr/>
                    <a:lstStyle/>
                    <a:p>
                      <a:r>
                        <a:rPr lang="en-US" b="1" dirty="0"/>
                        <a:t>Impersonators</a:t>
                      </a:r>
                    </a:p>
                  </a:txBody>
                  <a:tcPr/>
                </a:tc>
                <a:tc>
                  <a:txBody>
                    <a:bodyPr/>
                    <a:lstStyle/>
                    <a:p>
                      <a:r>
                        <a:rPr lang="en-US" dirty="0"/>
                        <a:t>Mimic natural user characteristics, making them hard to identify.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444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 related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2246769"/>
          </a:xfrm>
          <a:prstGeom prst="rect">
            <a:avLst/>
          </a:prstGeom>
          <a:noFill/>
        </p:spPr>
        <p:txBody>
          <a:bodyPr wrap="square" rtlCol="0">
            <a:spAutoFit/>
          </a:bodyPr>
          <a:lstStyle/>
          <a:p>
            <a:r>
              <a:rPr lang="en-US" sz="2800" dirty="0"/>
              <a:t>Bots can also be split into the following categories:</a:t>
            </a:r>
          </a:p>
          <a:p>
            <a:endParaRPr lang="en-US" sz="2800" dirty="0"/>
          </a:p>
          <a:p>
            <a:r>
              <a:rPr lang="en-US" sz="2800" dirty="0"/>
              <a:t>- Stateless bots</a:t>
            </a:r>
          </a:p>
          <a:p>
            <a:r>
              <a:rPr lang="en-US" sz="2800" dirty="0"/>
              <a:t>- Semi-sateful bots</a:t>
            </a:r>
          </a:p>
          <a:p>
            <a:r>
              <a:rPr lang="en-US" sz="2800" dirty="0"/>
              <a:t>- Stateful bots</a:t>
            </a:r>
          </a:p>
        </p:txBody>
      </p:sp>
    </p:spTree>
    <p:extLst>
      <p:ext uri="{BB962C8B-B14F-4D97-AF65-F5344CB8AC3E}">
        <p14:creationId xmlns:p14="http://schemas.microsoft.com/office/powerpoint/2010/main" val="3604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Stateless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4401205"/>
          </a:xfrm>
          <a:prstGeom prst="rect">
            <a:avLst/>
          </a:prstGeom>
          <a:noFill/>
        </p:spPr>
        <p:txBody>
          <a:bodyPr wrap="square" rtlCol="0">
            <a:spAutoFit/>
          </a:bodyPr>
          <a:lstStyle/>
          <a:p>
            <a:pPr algn="just"/>
            <a:r>
              <a:rPr lang="en-US" sz="2800" dirty="0"/>
              <a:t>Example: </a:t>
            </a:r>
            <a:r>
              <a:rPr lang="en-US" sz="2800" dirty="0" err="1"/>
              <a:t>Cleverbot</a:t>
            </a:r>
            <a:r>
              <a:rPr lang="en-US" sz="2800" dirty="0"/>
              <a:t> (https://cleverbot.io/)</a:t>
            </a:r>
          </a:p>
          <a:p>
            <a:pPr algn="just"/>
            <a:endParaRPr lang="en-US" sz="2800" dirty="0"/>
          </a:p>
          <a:p>
            <a:pPr algn="just"/>
            <a:r>
              <a:rPr lang="en-US" sz="2800" dirty="0"/>
              <a:t>The services they offer are quite frivolous. Their main purpose is to bring entertainment value</a:t>
            </a:r>
          </a:p>
          <a:p>
            <a:pPr algn="just"/>
            <a:endParaRPr lang="en-US" sz="2800" dirty="0"/>
          </a:p>
          <a:p>
            <a:pPr algn="just"/>
            <a:r>
              <a:rPr lang="en-US" sz="2800" dirty="0"/>
              <a:t>- We can send some text to this bot and it will process and reply</a:t>
            </a:r>
          </a:p>
          <a:p>
            <a:pPr algn="just"/>
            <a:r>
              <a:rPr lang="en-US" sz="2800" dirty="0"/>
              <a:t>- The conversation works but without reaching any definitive end goal</a:t>
            </a:r>
          </a:p>
          <a:p>
            <a:pPr algn="just"/>
            <a:r>
              <a:rPr lang="en-US" sz="2800" dirty="0"/>
              <a:t>- The bot does not keep any memory of messages (i.e. it does not maintain       the state of the conversation)</a:t>
            </a:r>
          </a:p>
          <a:p>
            <a:pPr algn="just"/>
            <a:r>
              <a:rPr lang="en-US" sz="2800" dirty="0"/>
              <a:t>- Not capable of any learning</a:t>
            </a:r>
          </a:p>
        </p:txBody>
      </p:sp>
    </p:spTree>
    <p:extLst>
      <p:ext uri="{BB962C8B-B14F-4D97-AF65-F5344CB8AC3E}">
        <p14:creationId xmlns:p14="http://schemas.microsoft.com/office/powerpoint/2010/main" val="349550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Semi-</a:t>
            </a:r>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3970318"/>
          </a:xfrm>
          <a:prstGeom prst="rect">
            <a:avLst/>
          </a:prstGeom>
          <a:noFill/>
        </p:spPr>
        <p:txBody>
          <a:bodyPr wrap="square" rtlCol="0">
            <a:spAutoFit/>
          </a:bodyPr>
          <a:lstStyle/>
          <a:p>
            <a:pPr algn="just"/>
            <a:r>
              <a:rPr lang="en-US" sz="2800" dirty="0"/>
              <a:t>Example: Automated Phone Menu System</a:t>
            </a:r>
          </a:p>
          <a:p>
            <a:pPr algn="just"/>
            <a:endParaRPr lang="en-US" sz="2800" dirty="0"/>
          </a:p>
          <a:p>
            <a:pPr algn="just"/>
            <a:r>
              <a:rPr lang="en-US" sz="2800" dirty="0"/>
              <a:t>- Limited ability to keep track of the conversation</a:t>
            </a:r>
          </a:p>
          <a:p>
            <a:pPr algn="just"/>
            <a:r>
              <a:rPr lang="en-US" sz="2800" dirty="0"/>
              <a:t>- Unlike stateless bots, semi-stateful bots do not process each message as if it is coming from a brand new user</a:t>
            </a:r>
          </a:p>
          <a:p>
            <a:pPr algn="just"/>
            <a:r>
              <a:rPr lang="en-US" sz="2800" dirty="0"/>
              <a:t>- Persist the basic details about the user (i.e. user ID, or phone number, etc.)</a:t>
            </a:r>
          </a:p>
          <a:p>
            <a:pPr algn="just"/>
            <a:r>
              <a:rPr lang="en-US" sz="2800" dirty="0"/>
              <a:t>- The state they maintain is quite shallow</a:t>
            </a:r>
          </a:p>
          <a:p>
            <a:pPr algn="just"/>
            <a:r>
              <a:rPr lang="en-US" sz="2800" dirty="0"/>
              <a:t>- Limit their state to a single conversation session with the  user. If the user reaches their goal, the conversation ends</a:t>
            </a:r>
          </a:p>
        </p:txBody>
      </p:sp>
    </p:spTree>
    <p:extLst>
      <p:ext uri="{BB962C8B-B14F-4D97-AF65-F5344CB8AC3E}">
        <p14:creationId xmlns:p14="http://schemas.microsoft.com/office/powerpoint/2010/main" val="45031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b="1" dirty="0">
                <a:latin typeface="+mn-lt"/>
              </a:rPr>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7938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2246769"/>
          </a:xfrm>
          <a:prstGeom prst="rect">
            <a:avLst/>
          </a:prstGeom>
          <a:noFill/>
        </p:spPr>
        <p:txBody>
          <a:bodyPr wrap="square" rtlCol="0">
            <a:spAutoFit/>
          </a:bodyPr>
          <a:lstStyle/>
          <a:p>
            <a:pPr algn="just"/>
            <a:r>
              <a:rPr lang="en-US" sz="2800" dirty="0"/>
              <a:t>- Stateful bots keep the entire history of each conversation they had with the     user</a:t>
            </a:r>
          </a:p>
          <a:p>
            <a:pPr algn="just"/>
            <a:r>
              <a:rPr lang="en-US" sz="2800" dirty="0"/>
              <a:t>- The history of conversations can be used to adjust responses</a:t>
            </a:r>
          </a:p>
          <a:p>
            <a:pPr algn="just"/>
            <a:r>
              <a:rPr lang="en-US" sz="2800" dirty="0"/>
              <a:t>- Query user for preferences</a:t>
            </a:r>
          </a:p>
          <a:p>
            <a:pPr algn="just"/>
            <a:r>
              <a:rPr lang="en-US" sz="2800" dirty="0"/>
              <a:t>- Question and Answer</a:t>
            </a:r>
          </a:p>
        </p:txBody>
      </p:sp>
    </p:spTree>
    <p:extLst>
      <p:ext uri="{BB962C8B-B14F-4D97-AF65-F5344CB8AC3E}">
        <p14:creationId xmlns:p14="http://schemas.microsoft.com/office/powerpoint/2010/main" val="360731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Microsoft Bot Framework</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0767090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99730" y="1393172"/>
            <a:ext cx="6993533" cy="4192312"/>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Builder SDK</a:t>
            </a:r>
          </a:p>
        </p:txBody>
      </p:sp>
      <p:sp>
        <p:nvSpPr>
          <p:cNvPr id="23" name="Rectangle 22"/>
          <p:cNvSpPr/>
          <p:nvPr/>
        </p:nvSpPr>
        <p:spPr bwMode="auto">
          <a:xfrm rot="5400000">
            <a:off x="2843896" y="1401954"/>
            <a:ext cx="6993533" cy="4174747"/>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Publish</a:t>
            </a:r>
          </a:p>
        </p:txBody>
      </p:sp>
    </p:spTree>
    <p:extLst>
      <p:ext uri="{BB962C8B-B14F-4D97-AF65-F5344CB8AC3E}">
        <p14:creationId xmlns:p14="http://schemas.microsoft.com/office/powerpoint/2010/main" val="3953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a:t>
            </a:r>
          </a:p>
        </p:txBody>
      </p:sp>
      <p:sp>
        <p:nvSpPr>
          <p:cNvPr id="7" name="TextBox 6"/>
          <p:cNvSpPr txBox="1"/>
          <p:nvPr/>
        </p:nvSpPr>
        <p:spPr>
          <a:xfrm>
            <a:off x="564707" y="1276220"/>
            <a:ext cx="6324600" cy="5262979"/>
          </a:xfrm>
          <a:prstGeom prst="rect">
            <a:avLst/>
          </a:prstGeom>
          <a:noFill/>
        </p:spPr>
        <p:txBody>
          <a:bodyPr wrap="square" rtlCol="0">
            <a:spAutoFit/>
          </a:bodyPr>
          <a:lstStyle/>
          <a:p>
            <a:r>
              <a:rPr lang="en-US" sz="2800" dirty="0"/>
              <a:t>Bot Framework</a:t>
            </a:r>
          </a:p>
          <a:p>
            <a:endParaRPr lang="en-US" sz="2800" dirty="0"/>
          </a:p>
          <a:p>
            <a:r>
              <a:rPr lang="en-US" sz="2800" dirty="0"/>
              <a:t>Bot Framework is a Microsoft – operated service and SDK</a:t>
            </a:r>
          </a:p>
          <a:p>
            <a:endParaRPr lang="en-US" sz="2800" b="1" dirty="0"/>
          </a:p>
          <a:p>
            <a:r>
              <a:rPr lang="en-US" sz="2800" dirty="0"/>
              <a:t>Bot Framework is one of many tools Microsoft offers for building a complete bot</a:t>
            </a:r>
          </a:p>
          <a:p>
            <a:endParaRPr lang="en-US" sz="2800" dirty="0"/>
          </a:p>
          <a:p>
            <a:r>
              <a:rPr lang="en-US" sz="2800" dirty="0"/>
              <a:t>Others include: LUIS, Speech APIs, Azure, more</a:t>
            </a:r>
          </a:p>
          <a:p>
            <a:endParaRPr lang="en-US" sz="2800" b="1" dirty="0"/>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189" y="1276220"/>
            <a:ext cx="4416919" cy="52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57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76153" y="1810947"/>
            <a:ext cx="3205945" cy="13053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Logic</a:t>
            </a:r>
          </a:p>
        </p:txBody>
      </p:sp>
      <p:sp>
        <p:nvSpPr>
          <p:cNvPr id="3" name="TextBox 2"/>
          <p:cNvSpPr txBox="1"/>
          <p:nvPr/>
        </p:nvSpPr>
        <p:spPr>
          <a:xfrm>
            <a:off x="5181062" y="1229839"/>
            <a:ext cx="2685704" cy="507831"/>
          </a:xfrm>
          <a:prstGeom prst="rect">
            <a:avLst/>
          </a:prstGeom>
          <a:noFill/>
        </p:spPr>
        <p:txBody>
          <a:bodyPr wrap="square" rtlCol="0">
            <a:spAutoFit/>
          </a:bodyPr>
          <a:lstStyle/>
          <a:p>
            <a:pPr algn="ctr"/>
            <a:r>
              <a:rPr lang="en-US" sz="2700" dirty="0"/>
              <a:t>Your bot</a:t>
            </a:r>
          </a:p>
        </p:txBody>
      </p:sp>
      <p:sp>
        <p:nvSpPr>
          <p:cNvPr id="9" name="Rectangle 8"/>
          <p:cNvSpPr/>
          <p:nvPr/>
        </p:nvSpPr>
        <p:spPr>
          <a:xfrm>
            <a:off x="5288585" y="3248609"/>
            <a:ext cx="2852803"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Bot Builder SDK</a:t>
            </a:r>
          </a:p>
          <a:p>
            <a:pPr algn="ctr"/>
            <a:r>
              <a:rPr lang="en-US" sz="2500" dirty="0"/>
              <a:t>(Node.js + c#)</a:t>
            </a:r>
          </a:p>
        </p:txBody>
      </p:sp>
      <p:sp>
        <p:nvSpPr>
          <p:cNvPr id="4" name="Rectangle 3"/>
          <p:cNvSpPr/>
          <p:nvPr/>
        </p:nvSpPr>
        <p:spPr>
          <a:xfrm>
            <a:off x="3971214" y="1176912"/>
            <a:ext cx="5105400" cy="32116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7956919" y="5249862"/>
            <a:ext cx="1676400" cy="8857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LUIS</a:t>
            </a:r>
          </a:p>
        </p:txBody>
      </p:sp>
      <p:sp>
        <p:nvSpPr>
          <p:cNvPr id="23" name="Rectangle 22"/>
          <p:cNvSpPr/>
          <p:nvPr/>
        </p:nvSpPr>
        <p:spPr>
          <a:xfrm>
            <a:off x="3299754" y="5249862"/>
            <a:ext cx="1676400" cy="885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a:t>
            </a:r>
          </a:p>
          <a:p>
            <a:pPr algn="ctr"/>
            <a:r>
              <a:rPr lang="en-US" sz="2400" dirty="0"/>
              <a:t>service</a:t>
            </a:r>
          </a:p>
        </p:txBody>
      </p:sp>
      <p:cxnSp>
        <p:nvCxnSpPr>
          <p:cNvPr id="25" name="Elbow Connector 24"/>
          <p:cNvCxnSpPr/>
          <p:nvPr/>
        </p:nvCxnSpPr>
        <p:spPr>
          <a:xfrm rot="5400000">
            <a:off x="3456242" y="3528713"/>
            <a:ext cx="2101597" cy="1276696"/>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575863" y="4441884"/>
            <a:ext cx="1131049" cy="420901"/>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1</a:t>
            </a:r>
          </a:p>
        </p:txBody>
      </p:sp>
    </p:spTree>
    <p:extLst>
      <p:ext uri="{BB962C8B-B14F-4D97-AF65-F5344CB8AC3E}">
        <p14:creationId xmlns:p14="http://schemas.microsoft.com/office/powerpoint/2010/main" val="4136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2</a:t>
            </a:r>
          </a:p>
          <a:p>
            <a:pPr algn="just"/>
            <a:r>
              <a:rPr lang="en-US" sz="4400" b="1" i="1" dirty="0">
                <a:latin typeface="+mn-lt"/>
              </a:rPr>
              <a:t>Bot Connector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80005" y="2238587"/>
            <a:ext cx="2667000" cy="762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Portal</a:t>
            </a:r>
          </a:p>
        </p:txBody>
      </p:sp>
      <p:sp>
        <p:nvSpPr>
          <p:cNvPr id="6" name="Rectangle 5"/>
          <p:cNvSpPr/>
          <p:nvPr/>
        </p:nvSpPr>
        <p:spPr>
          <a:xfrm>
            <a:off x="3692355" y="3505914"/>
            <a:ext cx="3513963" cy="2249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Bot Connector </a:t>
            </a:r>
          </a:p>
          <a:p>
            <a:pPr algn="ctr"/>
            <a:endParaRPr lang="en-US" sz="2000" dirty="0">
              <a:solidFill>
                <a:schemeClr val="bg1"/>
              </a:solidFill>
            </a:endParaRPr>
          </a:p>
          <a:p>
            <a:pPr algn="ctr"/>
            <a:r>
              <a:rPr lang="en-US" sz="2000" dirty="0">
                <a:solidFill>
                  <a:schemeClr val="bg1"/>
                </a:solidFill>
              </a:rPr>
              <a:t>Send/receive messages </a:t>
            </a:r>
          </a:p>
          <a:p>
            <a:pPr algn="ctr"/>
            <a:r>
              <a:rPr lang="en-US" sz="2000" dirty="0">
                <a:solidFill>
                  <a:schemeClr val="bg1"/>
                </a:solidFill>
              </a:rPr>
              <a:t>Store state</a:t>
            </a:r>
          </a:p>
          <a:p>
            <a:pPr algn="ctr"/>
            <a:r>
              <a:rPr lang="en-US" sz="2000" dirty="0">
                <a:solidFill>
                  <a:schemeClr val="bg1"/>
                </a:solidFill>
              </a:rPr>
              <a:t>Translation</a:t>
            </a:r>
          </a:p>
          <a:p>
            <a:pPr algn="ctr"/>
            <a:r>
              <a:rPr lang="en-US" sz="2000" dirty="0">
                <a:solidFill>
                  <a:schemeClr val="bg1"/>
                </a:solidFill>
              </a:rPr>
              <a:t>Telemetry</a:t>
            </a:r>
          </a:p>
          <a:p>
            <a:pPr algn="ctr"/>
            <a:r>
              <a:rPr lang="en-US" sz="2000" dirty="0">
                <a:solidFill>
                  <a:schemeClr val="bg1"/>
                </a:solidFill>
              </a:rPr>
              <a:t>…</a:t>
            </a:r>
          </a:p>
        </p:txBody>
      </p:sp>
      <p:cxnSp>
        <p:nvCxnSpPr>
          <p:cNvPr id="8" name="Straight Arrow Connector 7"/>
          <p:cNvCxnSpPr/>
          <p:nvPr/>
        </p:nvCxnSpPr>
        <p:spPr>
          <a:xfrm>
            <a:off x="5497379" y="3000587"/>
            <a:ext cx="0" cy="457200"/>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74147" y="3698007"/>
            <a:ext cx="16002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7" y="2198783"/>
            <a:ext cx="2933700" cy="409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9018587" y="1761532"/>
            <a:ext cx="1447800" cy="400110"/>
          </a:xfrm>
          <a:prstGeom prst="rect">
            <a:avLst/>
          </a:prstGeom>
          <a:noFill/>
        </p:spPr>
        <p:txBody>
          <a:bodyPr wrap="square" rtlCol="0">
            <a:spAutoFit/>
          </a:bodyPr>
          <a:lstStyle/>
          <a:p>
            <a:pPr algn="ctr"/>
            <a:r>
              <a:rPr lang="en-US" sz="2000" dirty="0"/>
              <a:t>Channels</a:t>
            </a:r>
          </a:p>
        </p:txBody>
      </p:sp>
      <p:cxnSp>
        <p:nvCxnSpPr>
          <p:cNvPr id="28" name="Straight Arrow Connector 27"/>
          <p:cNvCxnSpPr/>
          <p:nvPr/>
        </p:nvCxnSpPr>
        <p:spPr>
          <a:xfrm>
            <a:off x="2674347" y="4256052"/>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06318" y="4267960"/>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69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Connector Message</a:t>
            </a:r>
            <a:endParaRPr lang="en-US" sz="4400" b="1" i="1" dirty="0">
              <a:latin typeface="+mn-lt"/>
            </a:endParaRPr>
          </a:p>
        </p:txBody>
      </p:sp>
      <p:sp>
        <p:nvSpPr>
          <p:cNvPr id="10" name="Rectangle 9"/>
          <p:cNvSpPr/>
          <p:nvPr/>
        </p:nvSpPr>
        <p:spPr>
          <a:xfrm>
            <a:off x="590859" y="1183356"/>
            <a:ext cx="22586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sp>
        <p:nvSpPr>
          <p:cNvPr id="11" name="Rectangle 10"/>
          <p:cNvSpPr/>
          <p:nvPr/>
        </p:nvSpPr>
        <p:spPr>
          <a:xfrm>
            <a:off x="9379779" y="1125956"/>
            <a:ext cx="22586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Bot </a:t>
            </a:r>
          </a:p>
          <a:p>
            <a:pPr algn="ctr"/>
            <a:r>
              <a:rPr lang="en-US" sz="2000" b="1" dirty="0"/>
              <a:t>Connector</a:t>
            </a:r>
          </a:p>
        </p:txBody>
      </p:sp>
      <p:cxnSp>
        <p:nvCxnSpPr>
          <p:cNvPr id="13" name="Straight Arrow Connector 12"/>
          <p:cNvCxnSpPr/>
          <p:nvPr/>
        </p:nvCxnSpPr>
        <p:spPr>
          <a:xfrm>
            <a:off x="3336758" y="1524000"/>
            <a:ext cx="554847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00311" y="2278062"/>
            <a:ext cx="9144000" cy="4278094"/>
          </a:xfrm>
          <a:prstGeom prst="rect">
            <a:avLst/>
          </a:prstGeom>
          <a:noFill/>
        </p:spPr>
        <p:txBody>
          <a:bodyPr wrap="square" rtlCol="0">
            <a:spAutoFit/>
          </a:bodyPr>
          <a:lstStyle/>
          <a:p>
            <a:r>
              <a:rPr lang="en-US" sz="1600" dirty="0"/>
              <a:t>{</a:t>
            </a:r>
          </a:p>
          <a:p>
            <a:pPr lvl="1"/>
            <a:r>
              <a:rPr lang="en-US" sz="1600" dirty="0"/>
              <a:t>“type” : “message” ,</a:t>
            </a:r>
          </a:p>
          <a:p>
            <a:pPr lvl="1"/>
            <a:r>
              <a:rPr lang="en-US" sz="1600" dirty="0"/>
              <a:t>“id” : 68YrxgtB53Y” ,</a:t>
            </a:r>
          </a:p>
          <a:p>
            <a:pPr lvl="1"/>
            <a:r>
              <a:rPr lang="en-US" sz="1600" dirty="0"/>
              <a:t>“conversationId” : “DphpaFQrDuZDKyCez4AFGcT4vy5aQDjellLGIjB8v18MFtb”,</a:t>
            </a:r>
          </a:p>
          <a:p>
            <a:pPr lvl="1"/>
            <a:r>
              <a:rPr lang="en-US" sz="1600" dirty="0"/>
              <a:t>“language” : “en” ,</a:t>
            </a:r>
          </a:p>
          <a:p>
            <a:pPr lvl="1"/>
            <a:r>
              <a:rPr lang="en-US" sz="1600" dirty="0"/>
              <a:t>“text” : “You can say \ “/ order\”  to order!”,</a:t>
            </a:r>
          </a:p>
          <a:p>
            <a:pPr lvl="1"/>
            <a:r>
              <a:rPr lang="en-US" sz="1600" dirty="0"/>
              <a:t>“attachments” : [ ],</a:t>
            </a:r>
          </a:p>
          <a:p>
            <a:pPr lvl="1"/>
            <a:r>
              <a:rPr lang="en-US" sz="1600" dirty="0"/>
              <a:t>“from” : { </a:t>
            </a:r>
          </a:p>
          <a:p>
            <a:pPr lvl="1"/>
            <a:r>
              <a:rPr lang="en-US" sz="1600" dirty="0"/>
              <a:t>     “name” : “+12065551212”,</a:t>
            </a:r>
          </a:p>
          <a:p>
            <a:pPr lvl="1"/>
            <a:r>
              <a:rPr lang="en-US" sz="1600" dirty="0"/>
              <a:t>     “channelId” : “sms”,</a:t>
            </a:r>
          </a:p>
          <a:p>
            <a:pPr lvl="1"/>
            <a:r>
              <a:rPr lang="en-US" sz="1600" dirty="0"/>
              <a:t>     “address” : “ +12065551212”,</a:t>
            </a:r>
          </a:p>
          <a:p>
            <a:pPr lvl="1"/>
            <a:r>
              <a:rPr lang="en-US" sz="1600" dirty="0"/>
              <a:t>     “id” : “Ro52hKN287”,</a:t>
            </a:r>
          </a:p>
          <a:p>
            <a:pPr lvl="1"/>
            <a:r>
              <a:rPr lang="en-US" sz="1600" dirty="0"/>
              <a:t>     “isBot” : false</a:t>
            </a:r>
          </a:p>
          <a:p>
            <a:pPr lvl="1"/>
            <a:r>
              <a:rPr lang="en-US" sz="1600" dirty="0"/>
              <a:t>},</a:t>
            </a:r>
          </a:p>
          <a:p>
            <a:pPr lvl="1"/>
            <a:r>
              <a:rPr lang="en-US" sz="1600" dirty="0"/>
              <a:t>“channelData” : { SMS data here },</a:t>
            </a:r>
          </a:p>
          <a:p>
            <a:pPr lvl="1"/>
            <a:r>
              <a:rPr lang="en-US" sz="1600" dirty="0"/>
              <a:t>…</a:t>
            </a:r>
          </a:p>
          <a:p>
            <a:r>
              <a:rPr lang="en-US" sz="1600" dirty="0"/>
              <a:t>}</a:t>
            </a:r>
          </a:p>
        </p:txBody>
      </p:sp>
    </p:spTree>
    <p:extLst>
      <p:ext uri="{BB962C8B-B14F-4D97-AF65-F5344CB8AC3E}">
        <p14:creationId xmlns:p14="http://schemas.microsoft.com/office/powerpoint/2010/main" val="52813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Key Concepts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27211639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355312"/>
          </a:xfrm>
          <a:prstGeom prst="rect">
            <a:avLst/>
          </a:prstGeom>
          <a:noFill/>
        </p:spPr>
        <p:txBody>
          <a:bodyPr wrap="square" rtlCol="0">
            <a:spAutoFit/>
          </a:bodyPr>
          <a:lstStyle/>
          <a:p>
            <a:r>
              <a:rPr lang="en-US" sz="2500" b="1" u="sng" dirty="0"/>
              <a:t>Bot Connector service</a:t>
            </a:r>
          </a:p>
          <a:p>
            <a:endParaRPr lang="en-US" sz="2500" dirty="0"/>
          </a:p>
          <a:p>
            <a:pPr algn="just"/>
            <a:r>
              <a:rPr lang="en-US" sz="2500" dirty="0"/>
              <a:t>- The Bot Connector service enables your bot to exchange messages with channels configured in the </a:t>
            </a:r>
            <a:r>
              <a:rPr lang="en-US" sz="2500" dirty="0">
                <a:hlinkClick r:id="rId4"/>
              </a:rPr>
              <a:t>Bot Framework Portal</a:t>
            </a:r>
            <a:endParaRPr lang="en-US" sz="2500" dirty="0"/>
          </a:p>
          <a:p>
            <a:pPr algn="just"/>
            <a:r>
              <a:rPr lang="en-US" sz="2500" dirty="0"/>
              <a:t>- It uses industry-standard REST and JSON over HTTPS</a:t>
            </a:r>
          </a:p>
          <a:p>
            <a:br>
              <a:rPr lang="en-US" sz="2500" u="sng" dirty="0"/>
            </a:br>
            <a:r>
              <a:rPr lang="en-US" sz="2500" b="1" u="sng" dirty="0"/>
              <a:t>Client libraries</a:t>
            </a:r>
          </a:p>
          <a:p>
            <a:br>
              <a:rPr lang="en-US" sz="2500" dirty="0"/>
            </a:br>
            <a:r>
              <a:rPr lang="en-US" sz="2500" dirty="0"/>
              <a:t>- The Bot Framework provides client libraries ( Bot Builder SDK) that can be used to build bots in either C# or Node.js. The SDK provides support for:</a:t>
            </a:r>
            <a:endParaRPr lang="en-US" dirty="0"/>
          </a:p>
          <a:p>
            <a:pPr marL="342900" indent="-342900">
              <a:buFont typeface="Arial" panose="020B0604020202020204" pitchFamily="34" charset="0"/>
              <a:buChar char="•"/>
            </a:pPr>
            <a:endParaRPr lang="en-US" sz="2300" dirty="0"/>
          </a:p>
          <a:p>
            <a:pPr marL="457200" indent="-457200">
              <a:buFont typeface="+mj-lt"/>
              <a:buAutoNum type="arabicPeriod"/>
            </a:pPr>
            <a:r>
              <a:rPr lang="en-US" sz="2300" dirty="0"/>
              <a:t>Dialogs that encapsulate conversational logic</a:t>
            </a:r>
          </a:p>
          <a:p>
            <a:pPr marL="457200" indent="-457200">
              <a:buFont typeface="+mj-lt"/>
              <a:buAutoNum type="arabicPeriod"/>
            </a:pPr>
            <a:r>
              <a:rPr lang="en-US" sz="2300" dirty="0"/>
              <a:t>Built-in prompts for Yes/No</a:t>
            </a:r>
          </a:p>
          <a:p>
            <a:pPr marL="457200" indent="-457200">
              <a:buFont typeface="+mj-lt"/>
              <a:buAutoNum type="arabicPeriod"/>
            </a:pPr>
            <a:r>
              <a:rPr lang="en-US" sz="2300" dirty="0"/>
              <a:t>Powerful AI frameworks such as </a:t>
            </a:r>
            <a:r>
              <a:rPr lang="en-US" sz="2300" dirty="0">
                <a:hlinkClick r:id="rId5"/>
              </a:rPr>
              <a:t>LUIS</a:t>
            </a:r>
            <a:r>
              <a:rPr lang="en-US" sz="2300" dirty="0"/>
              <a:t>, and more</a:t>
            </a:r>
          </a:p>
        </p:txBody>
      </p:sp>
    </p:spTree>
    <p:extLst>
      <p:ext uri="{BB962C8B-B14F-4D97-AF65-F5344CB8AC3E}">
        <p14:creationId xmlns:p14="http://schemas.microsoft.com/office/powerpoint/2010/main" val="422034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324261"/>
          </a:xfrm>
          <a:prstGeom prst="rect">
            <a:avLst/>
          </a:prstGeom>
          <a:noFill/>
        </p:spPr>
        <p:txBody>
          <a:bodyPr wrap="square" rtlCol="0">
            <a:spAutoFit/>
          </a:bodyPr>
          <a:lstStyle/>
          <a:p>
            <a:r>
              <a:rPr lang="en-US" sz="2500" b="1" u="sng" dirty="0"/>
              <a:t>Channel</a:t>
            </a:r>
          </a:p>
          <a:p>
            <a:endParaRPr lang="en-US" sz="2500" b="1" u="sng" dirty="0"/>
          </a:p>
          <a:p>
            <a:r>
              <a:rPr lang="en-US" sz="2500" dirty="0"/>
              <a:t>- A channel is the connection between the Bot Framework and communication apps such as:</a:t>
            </a:r>
          </a:p>
          <a:p>
            <a:pPr marL="809271" lvl="1" indent="-342900">
              <a:buFont typeface="Arial" pitchFamily="34" charset="0"/>
              <a:buChar char="•"/>
            </a:pPr>
            <a:r>
              <a:rPr lang="en-US" sz="2500" dirty="0"/>
              <a:t>Skype</a:t>
            </a:r>
          </a:p>
          <a:p>
            <a:pPr marL="809271" lvl="1" indent="-342900">
              <a:buFont typeface="Arial" pitchFamily="34" charset="0"/>
              <a:buChar char="•"/>
            </a:pPr>
            <a:r>
              <a:rPr lang="en-US" sz="2500" dirty="0"/>
              <a:t>Slack</a:t>
            </a:r>
          </a:p>
          <a:p>
            <a:pPr marL="809271" lvl="1" indent="-342900">
              <a:buFont typeface="Arial" pitchFamily="34" charset="0"/>
              <a:buChar char="•"/>
            </a:pPr>
            <a:r>
              <a:rPr lang="en-US" sz="2500" dirty="0"/>
              <a:t>Facebook Messenger</a:t>
            </a:r>
          </a:p>
          <a:p>
            <a:pPr marL="809271" lvl="1" indent="-342900">
              <a:buFont typeface="Arial" pitchFamily="34" charset="0"/>
              <a:buChar char="•"/>
            </a:pPr>
            <a:r>
              <a:rPr lang="en-US" sz="2500" dirty="0"/>
              <a:t>Office 365 mail</a:t>
            </a:r>
          </a:p>
          <a:p>
            <a:pPr marL="809271" lvl="1" indent="-342900">
              <a:buFont typeface="Arial" pitchFamily="34" charset="0"/>
              <a:buChar char="•"/>
            </a:pPr>
            <a:r>
              <a:rPr lang="en-US" sz="2500" dirty="0"/>
              <a:t>Others</a:t>
            </a:r>
          </a:p>
          <a:p>
            <a:r>
              <a:rPr lang="en-US" sz="2500" dirty="0"/>
              <a:t>- The Developer Portal is used to configure the channel</a:t>
            </a:r>
          </a:p>
          <a:p>
            <a:r>
              <a:rPr lang="en-US" sz="2500" dirty="0"/>
              <a:t>- Skype channel is the default channel</a:t>
            </a:r>
          </a:p>
        </p:txBody>
      </p:sp>
    </p:spTree>
    <p:extLst>
      <p:ext uri="{BB962C8B-B14F-4D97-AF65-F5344CB8AC3E}">
        <p14:creationId xmlns:p14="http://schemas.microsoft.com/office/powerpoint/2010/main" val="754036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31111" t="15556" r="25926" b="31532"/>
          <a:stretch/>
        </p:blipFill>
        <p:spPr>
          <a:xfrm>
            <a:off x="3189053" y="1598400"/>
            <a:ext cx="1136069" cy="932761"/>
          </a:xfrm>
          <a:prstGeom prst="rect">
            <a:avLst/>
          </a:prstGeom>
        </p:spPr>
      </p:pic>
      <p:grpSp>
        <p:nvGrpSpPr>
          <p:cNvPr id="9" name="Group 8"/>
          <p:cNvGrpSpPr/>
          <p:nvPr/>
        </p:nvGrpSpPr>
        <p:grpSpPr>
          <a:xfrm>
            <a:off x="2819939" y="1276220"/>
            <a:ext cx="1874298" cy="1715653"/>
            <a:chOff x="8656637" y="1411525"/>
            <a:chExt cx="1981200" cy="1933337"/>
          </a:xfrm>
        </p:grpSpPr>
        <p:sp>
          <p:nvSpPr>
            <p:cNvPr id="10" name="Oval 9"/>
            <p:cNvSpPr/>
            <p:nvPr/>
          </p:nvSpPr>
          <p:spPr>
            <a:xfrm>
              <a:off x="8656637" y="1411525"/>
              <a:ext cx="1981200" cy="19333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a:stCxn id="10" idx="7"/>
              <a:endCxn id="10" idx="3"/>
            </p:cNvCxnSpPr>
            <p:nvPr/>
          </p:nvCxnSpPr>
          <p:spPr>
            <a:xfrm flipH="1">
              <a:off x="8946777" y="1694656"/>
              <a:ext cx="1400920" cy="13670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rotWithShape="1">
          <a:blip r:embed="rId4">
            <a:clrChange>
              <a:clrFrom>
                <a:srgbClr val="FFFFFF"/>
              </a:clrFrom>
              <a:clrTo>
                <a:srgbClr val="FFFFFF">
                  <a:alpha val="0"/>
                </a:srgbClr>
              </a:clrTo>
            </a:clrChange>
          </a:blip>
          <a:srcRect l="23227" r="30476" b="7117"/>
          <a:stretch/>
        </p:blipFill>
        <p:spPr>
          <a:xfrm>
            <a:off x="7604271" y="2831527"/>
            <a:ext cx="1052366" cy="1407562"/>
          </a:xfrm>
          <a:prstGeom prst="rect">
            <a:avLst/>
          </a:prstGeom>
          <a:solidFill>
            <a:schemeClr val="bg1"/>
          </a:solidFill>
          <a:ln>
            <a:noFill/>
          </a:ln>
        </p:spPr>
      </p:pic>
      <p:pic>
        <p:nvPicPr>
          <p:cNvPr id="16" name="Picture 15"/>
          <p:cNvPicPr>
            <a:picLocks noChangeAspect="1"/>
          </p:cNvPicPr>
          <p:nvPr/>
        </p:nvPicPr>
        <p:blipFill rotWithShape="1">
          <a:blip r:embed="rId5">
            <a:clrChange>
              <a:clrFrom>
                <a:srgbClr val="FFFFFF"/>
              </a:clrFrom>
              <a:clrTo>
                <a:srgbClr val="FFFFFF">
                  <a:alpha val="0"/>
                </a:srgbClr>
              </a:clrTo>
            </a:clrChange>
          </a:blip>
          <a:srcRect l="22317" t="21460" r="24465" b="25751"/>
          <a:stretch/>
        </p:blipFill>
        <p:spPr>
          <a:xfrm>
            <a:off x="8734392" y="3299969"/>
            <a:ext cx="1400928" cy="926420"/>
          </a:xfrm>
          <a:prstGeom prst="rect">
            <a:avLst/>
          </a:prstGeom>
          <a:solidFill>
            <a:schemeClr val="bg1"/>
          </a:solidFill>
          <a:ln>
            <a:noFill/>
          </a:ln>
        </p:spPr>
      </p:pic>
      <p:pic>
        <p:nvPicPr>
          <p:cNvPr id="17" name="Picture 16"/>
          <p:cNvPicPr>
            <a:picLocks noChangeAspect="1"/>
          </p:cNvPicPr>
          <p:nvPr/>
        </p:nvPicPr>
        <p:blipFill rotWithShape="1">
          <a:blip r:embed="rId6">
            <a:clrChange>
              <a:clrFrom>
                <a:srgbClr val="FFFFFF"/>
              </a:clrFrom>
              <a:clrTo>
                <a:srgbClr val="FFFFFF">
                  <a:alpha val="0"/>
                </a:srgbClr>
              </a:clrTo>
            </a:clrChange>
          </a:blip>
          <a:srcRect l="24074" t="20000" r="45185" b="24502"/>
          <a:stretch/>
        </p:blipFill>
        <p:spPr>
          <a:xfrm>
            <a:off x="10213075" y="2839257"/>
            <a:ext cx="1163072" cy="1399832"/>
          </a:xfrm>
          <a:prstGeom prst="rect">
            <a:avLst/>
          </a:prstGeom>
          <a:solidFill>
            <a:schemeClr val="bg1"/>
          </a:solidFill>
        </p:spPr>
      </p:pic>
      <p:pic>
        <p:nvPicPr>
          <p:cNvPr id="18" name="Picture 17"/>
          <p:cNvPicPr>
            <a:picLocks noChangeAspect="1"/>
          </p:cNvPicPr>
          <p:nvPr/>
        </p:nvPicPr>
        <p:blipFill rotWithShape="1">
          <a:blip r:embed="rId7"/>
          <a:srcRect l="32963" t="20555" r="35926" b="14444"/>
          <a:stretch/>
        </p:blipFill>
        <p:spPr>
          <a:xfrm>
            <a:off x="5723240" y="4945062"/>
            <a:ext cx="1094154" cy="1524000"/>
          </a:xfrm>
          <a:prstGeom prst="rect">
            <a:avLst/>
          </a:prstGeom>
        </p:spPr>
      </p:pic>
      <p:sp>
        <p:nvSpPr>
          <p:cNvPr id="4" name="TextBox 3"/>
          <p:cNvSpPr txBox="1"/>
          <p:nvPr/>
        </p:nvSpPr>
        <p:spPr>
          <a:xfrm>
            <a:off x="509402" y="3486844"/>
            <a:ext cx="7080208" cy="584775"/>
          </a:xfrm>
          <a:prstGeom prst="rect">
            <a:avLst/>
          </a:prstGeom>
          <a:noFill/>
        </p:spPr>
        <p:txBody>
          <a:bodyPr wrap="none" rtlCol="0">
            <a:spAutoFit/>
          </a:bodyPr>
          <a:lstStyle/>
          <a:p>
            <a:pPr algn="just"/>
            <a:r>
              <a:rPr lang="en-US" sz="3200" dirty="0"/>
              <a:t>It’s not natural language processing only</a:t>
            </a:r>
          </a:p>
        </p:txBody>
      </p:sp>
      <p:sp>
        <p:nvSpPr>
          <p:cNvPr id="5" name="TextBox 4"/>
          <p:cNvSpPr txBox="1"/>
          <p:nvPr/>
        </p:nvSpPr>
        <p:spPr>
          <a:xfrm>
            <a:off x="626407" y="5168453"/>
            <a:ext cx="4623573" cy="584775"/>
          </a:xfrm>
          <a:prstGeom prst="rect">
            <a:avLst/>
          </a:prstGeom>
          <a:noFill/>
        </p:spPr>
        <p:txBody>
          <a:bodyPr wrap="none" rtlCol="0">
            <a:spAutoFit/>
          </a:bodyPr>
          <a:lstStyle/>
          <a:p>
            <a:pPr algn="just"/>
            <a:r>
              <a:rPr lang="en-US" sz="3200" dirty="0"/>
              <a:t>It’s not text interfaces only</a:t>
            </a:r>
          </a:p>
        </p:txBody>
      </p:sp>
      <p:sp>
        <p:nvSpPr>
          <p:cNvPr id="7" name="TextBox 6"/>
          <p:cNvSpPr txBox="1"/>
          <p:nvPr/>
        </p:nvSpPr>
        <p:spPr>
          <a:xfrm>
            <a:off x="539565" y="1598400"/>
            <a:ext cx="1776640" cy="1077218"/>
          </a:xfrm>
          <a:prstGeom prst="rect">
            <a:avLst/>
          </a:prstGeom>
          <a:noFill/>
        </p:spPr>
        <p:txBody>
          <a:bodyPr wrap="none" rtlCol="0">
            <a:spAutoFit/>
          </a:bodyPr>
          <a:lstStyle/>
          <a:p>
            <a:pPr algn="just"/>
            <a:r>
              <a:rPr lang="en-US" sz="3200" dirty="0"/>
              <a:t>It’s not AI</a:t>
            </a:r>
          </a:p>
          <a:p>
            <a:pPr algn="just"/>
            <a:endParaRPr lang="en-US" sz="3200" dirty="0"/>
          </a:p>
        </p:txBody>
      </p:sp>
      <p:sp>
        <p:nvSpPr>
          <p:cNvPr id="19"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a Bot is Not</a:t>
            </a:r>
          </a:p>
        </p:txBody>
      </p:sp>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2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1831271"/>
          </a:xfrm>
          <a:prstGeom prst="rect">
            <a:avLst/>
          </a:prstGeom>
          <a:noFill/>
        </p:spPr>
        <p:txBody>
          <a:bodyPr wrap="square" rtlCol="0">
            <a:spAutoFit/>
          </a:bodyPr>
          <a:lstStyle/>
          <a:p>
            <a:r>
              <a:rPr lang="en-US" sz="2500" b="1" u="sng" dirty="0"/>
              <a:t>Activity</a:t>
            </a:r>
          </a:p>
          <a:p>
            <a:endParaRPr lang="en-US" sz="2500" dirty="0"/>
          </a:p>
          <a:p>
            <a:pPr marL="285750" indent="-285750" algn="just">
              <a:buFontTx/>
              <a:buChar char="-"/>
            </a:pPr>
            <a:r>
              <a:rPr lang="en-US" sz="2000" dirty="0"/>
              <a:t>Bot Connector service exchanges information between bot and channel (user) by passing an Activity object</a:t>
            </a:r>
            <a:endParaRPr lang="en-US" sz="2000" b="1" dirty="0"/>
          </a:p>
          <a:p>
            <a:pPr marL="342900" indent="-342900" algn="just">
              <a:buFontTx/>
              <a:buChar char="-"/>
            </a:pPr>
            <a:endParaRPr lang="en-US" sz="2300" dirty="0"/>
          </a:p>
        </p:txBody>
      </p:sp>
      <p:graphicFrame>
        <p:nvGraphicFramePr>
          <p:cNvPr id="2" name="Table 1">
            <a:extLst>
              <a:ext uri="{FF2B5EF4-FFF2-40B4-BE49-F238E27FC236}">
                <a16:creationId xmlns:a16="http://schemas.microsoft.com/office/drawing/2014/main" id="{89FFE211-2110-427A-987B-9A8C73AB2A0D}"/>
              </a:ext>
            </a:extLst>
          </p:cNvPr>
          <p:cNvGraphicFramePr>
            <a:graphicFrameLocks noGrp="1"/>
          </p:cNvGraphicFramePr>
          <p:nvPr>
            <p:extLst>
              <p:ext uri="{D42A27DB-BD31-4B8C-83A1-F6EECF244321}">
                <p14:modId xmlns:p14="http://schemas.microsoft.com/office/powerpoint/2010/main" val="2413371067"/>
              </p:ext>
            </p:extLst>
          </p:nvPr>
        </p:nvGraphicFramePr>
        <p:xfrm>
          <a:off x="734499" y="2948301"/>
          <a:ext cx="11430000" cy="3888595"/>
        </p:xfrm>
        <a:graphic>
          <a:graphicData uri="http://schemas.openxmlformats.org/drawingml/2006/table">
            <a:tbl>
              <a:tblPr firstRow="1">
                <a:tableStyleId>{21E4AEA4-8DFA-4A89-87EB-49C32662AFE0}</a:tableStyleId>
              </a:tblPr>
              <a:tblGrid>
                <a:gridCol w="2756439">
                  <a:extLst>
                    <a:ext uri="{9D8B030D-6E8A-4147-A177-3AD203B41FA5}">
                      <a16:colId xmlns:a16="http://schemas.microsoft.com/office/drawing/2014/main" val="1823252604"/>
                    </a:ext>
                  </a:extLst>
                </a:gridCol>
                <a:gridCol w="8673561">
                  <a:extLst>
                    <a:ext uri="{9D8B030D-6E8A-4147-A177-3AD203B41FA5}">
                      <a16:colId xmlns:a16="http://schemas.microsoft.com/office/drawing/2014/main" val="1808196183"/>
                    </a:ext>
                  </a:extLst>
                </a:gridCol>
              </a:tblGrid>
              <a:tr h="0">
                <a:tc>
                  <a:txBody>
                    <a:bodyPr/>
                    <a:lstStyle/>
                    <a:p>
                      <a:pPr algn="l" fontAlgn="b"/>
                      <a:r>
                        <a:rPr lang="en-US" sz="2000" dirty="0">
                          <a:effectLst/>
                        </a:rPr>
                        <a:t>Activity type</a:t>
                      </a:r>
                      <a:endParaRPr lang="en-US" sz="2000" b="1" dirty="0">
                        <a:effectLst/>
                        <a:latin typeface="+mn-lt"/>
                      </a:endParaRPr>
                    </a:p>
                  </a:txBody>
                  <a:tcPr marL="21484" marR="21484" marT="16113" marB="16113" anchor="b"/>
                </a:tc>
                <a:tc>
                  <a:txBody>
                    <a:bodyPr/>
                    <a:lstStyle/>
                    <a:p>
                      <a:pPr algn="l" fontAlgn="b"/>
                      <a:r>
                        <a:rPr lang="en-US" sz="2000" dirty="0">
                          <a:effectLst/>
                        </a:rPr>
                        <a:t>Description</a:t>
                      </a:r>
                      <a:endParaRPr lang="en-US" sz="2000" b="1" dirty="0">
                        <a:effectLst/>
                        <a:latin typeface="+mn-lt"/>
                      </a:endParaRPr>
                    </a:p>
                  </a:txBody>
                  <a:tcPr marL="21484" marR="21484" marT="16113" marB="16113" anchor="b"/>
                </a:tc>
                <a:extLst>
                  <a:ext uri="{0D108BD9-81ED-4DB2-BD59-A6C34878D82A}">
                    <a16:rowId xmlns:a16="http://schemas.microsoft.com/office/drawing/2014/main" val="715400269"/>
                  </a:ext>
                </a:extLst>
              </a:tr>
              <a:tr h="347762">
                <a:tc>
                  <a:txBody>
                    <a:bodyPr/>
                    <a:lstStyle/>
                    <a:p>
                      <a:pPr fontAlgn="t"/>
                      <a:r>
                        <a:rPr lang="en-US" sz="2000" b="1" dirty="0">
                          <a:effectLst/>
                        </a:rPr>
                        <a:t>message</a:t>
                      </a:r>
                      <a:endParaRPr lang="en-US" sz="2000" b="1" dirty="0">
                        <a:effectLst/>
                        <a:latin typeface="+mn-lt"/>
                      </a:endParaRPr>
                    </a:p>
                  </a:txBody>
                  <a:tcPr marL="21484" marR="21484" marT="16113" marB="16113"/>
                </a:tc>
                <a:tc>
                  <a:txBody>
                    <a:bodyPr/>
                    <a:lstStyle/>
                    <a:p>
                      <a:pPr fontAlgn="t"/>
                      <a:r>
                        <a:rPr lang="en-US" sz="2000" dirty="0">
                          <a:effectLst/>
                        </a:rPr>
                        <a:t>Represents a communication between bot and user.</a:t>
                      </a:r>
                      <a:endParaRPr lang="en-US" sz="2000" dirty="0">
                        <a:effectLst/>
                        <a:latin typeface="+mn-lt"/>
                      </a:endParaRPr>
                    </a:p>
                  </a:txBody>
                  <a:tcPr marL="21484" marR="21484" marT="16113" marB="16113"/>
                </a:tc>
                <a:extLst>
                  <a:ext uri="{0D108BD9-81ED-4DB2-BD59-A6C34878D82A}">
                    <a16:rowId xmlns:a16="http://schemas.microsoft.com/office/drawing/2014/main" val="1289076374"/>
                  </a:ext>
                </a:extLst>
              </a:tr>
              <a:tr h="700955">
                <a:tc>
                  <a:txBody>
                    <a:bodyPr/>
                    <a:lstStyle/>
                    <a:p>
                      <a:pPr fontAlgn="t"/>
                      <a:r>
                        <a:rPr lang="en-US" sz="2000" b="1" dirty="0" err="1">
                          <a:effectLst/>
                        </a:rPr>
                        <a:t>conversationUpdate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to a conversation, other members were added to or removed from the conversation, or conversation metadata has changed.</a:t>
                      </a:r>
                      <a:endParaRPr lang="en-US" sz="2000" dirty="0">
                        <a:effectLst/>
                        <a:latin typeface="+mn-lt"/>
                      </a:endParaRPr>
                    </a:p>
                  </a:txBody>
                  <a:tcPr marL="21484" marR="21484" marT="16113" marB="16113"/>
                </a:tc>
                <a:extLst>
                  <a:ext uri="{0D108BD9-81ED-4DB2-BD59-A6C34878D82A}">
                    <a16:rowId xmlns:a16="http://schemas.microsoft.com/office/drawing/2014/main" val="66750509"/>
                  </a:ext>
                </a:extLst>
              </a:tr>
              <a:tr h="505529">
                <a:tc>
                  <a:txBody>
                    <a:bodyPr/>
                    <a:lstStyle/>
                    <a:p>
                      <a:pPr fontAlgn="t"/>
                      <a:r>
                        <a:rPr lang="en-US" sz="2000" b="1" dirty="0" err="1">
                          <a:effectLst/>
                        </a:rPr>
                        <a:t>contactRelationUpdate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or removed from a user's contact list.</a:t>
                      </a:r>
                      <a:endParaRPr lang="en-US" sz="2000" dirty="0">
                        <a:effectLst/>
                        <a:latin typeface="+mn-lt"/>
                      </a:endParaRPr>
                    </a:p>
                  </a:txBody>
                  <a:tcPr marL="21484" marR="21484" marT="16113" marB="16113"/>
                </a:tc>
                <a:extLst>
                  <a:ext uri="{0D108BD9-81ED-4DB2-BD59-A6C34878D82A}">
                    <a16:rowId xmlns:a16="http://schemas.microsoft.com/office/drawing/2014/main" val="4253504862"/>
                  </a:ext>
                </a:extLst>
              </a:tr>
              <a:tr h="561271">
                <a:tc>
                  <a:txBody>
                    <a:bodyPr/>
                    <a:lstStyle/>
                    <a:p>
                      <a:pPr fontAlgn="t"/>
                      <a:r>
                        <a:rPr lang="en-US" sz="2000" b="1" dirty="0">
                          <a:effectLst/>
                        </a:rPr>
                        <a:t>typing</a:t>
                      </a:r>
                      <a:endParaRPr lang="en-US" sz="2000" b="1" dirty="0">
                        <a:effectLst/>
                        <a:latin typeface="+mn-lt"/>
                      </a:endParaRPr>
                    </a:p>
                  </a:txBody>
                  <a:tcPr marL="21484" marR="21484" marT="16113" marB="16113"/>
                </a:tc>
                <a:tc>
                  <a:txBody>
                    <a:bodyPr/>
                    <a:lstStyle/>
                    <a:p>
                      <a:pPr fontAlgn="t"/>
                      <a:r>
                        <a:rPr lang="en-US" sz="2000" dirty="0">
                          <a:effectLst/>
                        </a:rPr>
                        <a:t>Indicates that the user or bot is compiling a response.</a:t>
                      </a:r>
                      <a:endParaRPr lang="en-US" sz="2000" dirty="0">
                        <a:effectLst/>
                        <a:latin typeface="+mn-lt"/>
                      </a:endParaRPr>
                    </a:p>
                  </a:txBody>
                  <a:tcPr marL="21484" marR="21484" marT="16113" marB="16113"/>
                </a:tc>
                <a:extLst>
                  <a:ext uri="{0D108BD9-81ED-4DB2-BD59-A6C34878D82A}">
                    <a16:rowId xmlns:a16="http://schemas.microsoft.com/office/drawing/2014/main" val="560469854"/>
                  </a:ext>
                </a:extLst>
              </a:tr>
              <a:tr h="457200">
                <a:tc>
                  <a:txBody>
                    <a:bodyPr/>
                    <a:lstStyle/>
                    <a:p>
                      <a:pPr fontAlgn="t"/>
                      <a:r>
                        <a:rPr lang="en-US" sz="2000" b="1" dirty="0">
                          <a:effectLst/>
                        </a:rPr>
                        <a:t>ping</a:t>
                      </a:r>
                      <a:endParaRPr lang="en-US" sz="2000" b="1" dirty="0">
                        <a:effectLst/>
                        <a:latin typeface="+mn-lt"/>
                      </a:endParaRPr>
                    </a:p>
                  </a:txBody>
                  <a:tcPr marL="21484" marR="21484" marT="16113" marB="16113"/>
                </a:tc>
                <a:tc>
                  <a:txBody>
                    <a:bodyPr/>
                    <a:lstStyle/>
                    <a:p>
                      <a:pPr fontAlgn="t"/>
                      <a:r>
                        <a:rPr lang="en-US" sz="2000" dirty="0">
                          <a:effectLst/>
                        </a:rPr>
                        <a:t>Represents an attempt to determine whether a bot's endpoint is accessible.</a:t>
                      </a:r>
                      <a:endParaRPr lang="en-US" sz="2000" dirty="0">
                        <a:effectLst/>
                        <a:latin typeface="+mn-lt"/>
                      </a:endParaRPr>
                    </a:p>
                  </a:txBody>
                  <a:tcPr marL="21484" marR="21484" marT="16113" marB="16113"/>
                </a:tc>
                <a:extLst>
                  <a:ext uri="{0D108BD9-81ED-4DB2-BD59-A6C34878D82A}">
                    <a16:rowId xmlns:a16="http://schemas.microsoft.com/office/drawing/2014/main" val="1998659869"/>
                  </a:ext>
                </a:extLst>
              </a:tr>
              <a:tr h="482387">
                <a:tc>
                  <a:txBody>
                    <a:bodyPr/>
                    <a:lstStyle/>
                    <a:p>
                      <a:pPr fontAlgn="t"/>
                      <a:r>
                        <a:rPr lang="en-US" sz="2000" b="1" dirty="0" err="1">
                          <a:effectLst/>
                        </a:rPr>
                        <a:t>deleteUserData</a:t>
                      </a:r>
                      <a:endParaRPr lang="en-US" sz="2000" b="1" dirty="0">
                        <a:effectLst/>
                        <a:latin typeface="+mn-lt"/>
                      </a:endParaRPr>
                    </a:p>
                  </a:txBody>
                  <a:tcPr marL="21484" marR="21484" marT="16113" marB="16113"/>
                </a:tc>
                <a:tc>
                  <a:txBody>
                    <a:bodyPr/>
                    <a:lstStyle/>
                    <a:p>
                      <a:pPr fontAlgn="t"/>
                      <a:r>
                        <a:rPr lang="en-US" sz="2000" dirty="0">
                          <a:effectLst/>
                        </a:rPr>
                        <a:t>Indicates to a bot that a user has requested that the bot delete any user data it may have stored.</a:t>
                      </a:r>
                      <a:endParaRPr lang="en-US" sz="2000" dirty="0">
                        <a:effectLst/>
                        <a:latin typeface="+mn-lt"/>
                      </a:endParaRPr>
                    </a:p>
                  </a:txBody>
                  <a:tcPr marL="21484" marR="21484" marT="16113" marB="16113"/>
                </a:tc>
                <a:extLst>
                  <a:ext uri="{0D108BD9-81ED-4DB2-BD59-A6C34878D82A}">
                    <a16:rowId xmlns:a16="http://schemas.microsoft.com/office/drawing/2014/main" val="2546075470"/>
                  </a:ext>
                </a:extLst>
              </a:tr>
              <a:tr h="0">
                <a:tc>
                  <a:txBody>
                    <a:bodyPr/>
                    <a:lstStyle/>
                    <a:p>
                      <a:pPr fontAlgn="t"/>
                      <a:r>
                        <a:rPr lang="en-US" sz="2000" b="1" dirty="0" err="1">
                          <a:effectLst/>
                        </a:rPr>
                        <a:t>endOfConversation</a:t>
                      </a:r>
                      <a:endParaRPr lang="en-US" sz="2000" b="1" dirty="0">
                        <a:effectLst/>
                        <a:latin typeface="+mn-lt"/>
                      </a:endParaRPr>
                    </a:p>
                  </a:txBody>
                  <a:tcPr marL="21484" marR="21484" marT="16113" marB="16113"/>
                </a:tc>
                <a:tc>
                  <a:txBody>
                    <a:bodyPr/>
                    <a:lstStyle/>
                    <a:p>
                      <a:pPr fontAlgn="t"/>
                      <a:r>
                        <a:rPr lang="en-US" sz="2000" dirty="0">
                          <a:effectLst/>
                        </a:rPr>
                        <a:t>Indicates the end of a conversation.</a:t>
                      </a:r>
                      <a:endParaRPr lang="en-US" sz="2000" dirty="0">
                        <a:effectLst/>
                        <a:latin typeface="+mn-lt"/>
                      </a:endParaRPr>
                    </a:p>
                  </a:txBody>
                  <a:tcPr marL="21484" marR="21484" marT="16113" marB="16113"/>
                </a:tc>
                <a:extLst>
                  <a:ext uri="{0D108BD9-81ED-4DB2-BD59-A6C34878D82A}">
                    <a16:rowId xmlns:a16="http://schemas.microsoft.com/office/drawing/2014/main" val="3705652014"/>
                  </a:ext>
                </a:extLst>
              </a:tr>
            </a:tbl>
          </a:graphicData>
        </a:graphic>
      </p:graphicFrame>
    </p:spTree>
    <p:extLst>
      <p:ext uri="{BB962C8B-B14F-4D97-AF65-F5344CB8AC3E}">
        <p14:creationId xmlns:p14="http://schemas.microsoft.com/office/powerpoint/2010/main" val="2987370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463034"/>
          </a:xfrm>
          <a:prstGeom prst="rect">
            <a:avLst/>
          </a:prstGeom>
          <a:noFill/>
        </p:spPr>
        <p:txBody>
          <a:bodyPr wrap="square" rtlCol="0">
            <a:spAutoFit/>
          </a:bodyPr>
          <a:lstStyle/>
          <a:p>
            <a:r>
              <a:rPr lang="en-US" sz="2500" b="1" u="sng" dirty="0"/>
              <a:t>State Data</a:t>
            </a:r>
          </a:p>
          <a:p>
            <a:endParaRPr lang="en-US" sz="2500" b="1" u="sng" dirty="0"/>
          </a:p>
          <a:p>
            <a:r>
              <a:rPr lang="en-US" sz="2300" dirty="0"/>
              <a:t>State data can be used for many purposes:</a:t>
            </a:r>
          </a:p>
          <a:p>
            <a:pPr marL="342900" indent="-342900">
              <a:buFontTx/>
              <a:buChar char="-"/>
            </a:pPr>
            <a:r>
              <a:rPr lang="en-US" sz="2300" dirty="0"/>
              <a:t>Determine where a prior conversation left off</a:t>
            </a:r>
          </a:p>
          <a:p>
            <a:pPr marL="342900" indent="-342900">
              <a:buFontTx/>
              <a:buChar char="-"/>
            </a:pPr>
            <a:r>
              <a:rPr lang="en-US" sz="2300" dirty="0"/>
              <a:t>Greet a returning user by name</a:t>
            </a:r>
          </a:p>
          <a:p>
            <a:pPr marL="342900" indent="-342900">
              <a:buFontTx/>
              <a:buChar char="-"/>
            </a:pPr>
            <a:r>
              <a:rPr lang="en-US" sz="2300" dirty="0"/>
              <a:t>With user’s preferences, you can customize the conversation the next time you chat: </a:t>
            </a:r>
          </a:p>
          <a:p>
            <a:pPr marL="809271" lvl="1" indent="-342900">
              <a:buFontTx/>
              <a:buChar char="-"/>
            </a:pPr>
            <a:r>
              <a:rPr lang="en-US" sz="2300" dirty="0"/>
              <a:t>Example 1: Alert a user to a news article about a topic that is of interest</a:t>
            </a:r>
          </a:p>
          <a:p>
            <a:pPr marL="809271" lvl="1" indent="-342900">
              <a:buFontTx/>
              <a:buChar char="-"/>
            </a:pPr>
            <a:r>
              <a:rPr lang="en-US" sz="2300" dirty="0"/>
              <a:t>Example 2: Alert a user when an appointment becomes available</a:t>
            </a:r>
          </a:p>
          <a:p>
            <a:endParaRPr lang="en-US" sz="2300" b="1" u="sng" dirty="0"/>
          </a:p>
          <a:p>
            <a:r>
              <a:rPr lang="en-US" sz="2300" b="1" u="sng" dirty="0"/>
              <a:t>Bot State Service</a:t>
            </a:r>
          </a:p>
          <a:p>
            <a:endParaRPr lang="en-US" sz="2300" dirty="0"/>
          </a:p>
          <a:p>
            <a:pPr marL="285750" indent="-285750" algn="just">
              <a:buFontTx/>
              <a:buChar char="-"/>
            </a:pPr>
            <a:r>
              <a:rPr lang="en-US" sz="2300" dirty="0"/>
              <a:t>Enables your bot to store and retrieve state data that is associated with a user, a conversation, or a specific user within the context of a specific conversation</a:t>
            </a:r>
          </a:p>
          <a:p>
            <a:pPr marL="285750" indent="-285750" algn="just">
              <a:buFontTx/>
              <a:buChar char="-"/>
            </a:pPr>
            <a:r>
              <a:rPr lang="en-US" sz="2300" dirty="0"/>
              <a:t>Uses industry-standard REST and JSON over HTTPS</a:t>
            </a:r>
          </a:p>
          <a:p>
            <a:pPr marL="285750" indent="-285750" algn="just">
              <a:buFontTx/>
              <a:buChar char="-"/>
            </a:pPr>
            <a:r>
              <a:rPr lang="en-US" sz="2300" dirty="0"/>
              <a:t>Enables authentication with JWT Bearer tokens</a:t>
            </a:r>
          </a:p>
        </p:txBody>
      </p:sp>
    </p:spTree>
    <p:extLst>
      <p:ext uri="{BB962C8B-B14F-4D97-AF65-F5344CB8AC3E}">
        <p14:creationId xmlns:p14="http://schemas.microsoft.com/office/powerpoint/2010/main" val="1050281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708981"/>
          </a:xfrm>
          <a:prstGeom prst="rect">
            <a:avLst/>
          </a:prstGeom>
          <a:noFill/>
        </p:spPr>
        <p:txBody>
          <a:bodyPr wrap="square" rtlCol="0">
            <a:spAutoFit/>
          </a:bodyPr>
          <a:lstStyle/>
          <a:p>
            <a:r>
              <a:rPr lang="en-US" sz="2500" b="1" u="sng" dirty="0"/>
              <a:t>Authentication</a:t>
            </a:r>
          </a:p>
          <a:p>
            <a:endParaRPr lang="en-US" sz="2500" b="1" u="sng" dirty="0"/>
          </a:p>
          <a:p>
            <a:r>
              <a:rPr lang="en-US" sz="2300" dirty="0"/>
              <a:t>Both the Bot Connector service and the Bot State service enable authentication with JWT Bearer tokens</a:t>
            </a:r>
          </a:p>
          <a:p>
            <a:endParaRPr lang="en-US" sz="2300" dirty="0"/>
          </a:p>
          <a:p>
            <a:endParaRPr lang="en-US" dirty="0"/>
          </a:p>
          <a:p>
            <a:r>
              <a:rPr lang="en-US" sz="2500" b="1" u="sng" dirty="0"/>
              <a:t>JWT Bearer tokens</a:t>
            </a:r>
          </a:p>
          <a:p>
            <a:pPr algn="just"/>
            <a:br>
              <a:rPr lang="en-US" sz="2300" dirty="0"/>
            </a:br>
            <a:r>
              <a:rPr lang="en-US" sz="2300" dirty="0"/>
              <a:t>JSON Web Token (JWT) is an open standard that defines a compact and self-contained way for securely transmitting information between parties as a JSON object</a:t>
            </a:r>
          </a:p>
          <a:p>
            <a:pPr algn="just"/>
            <a:endParaRPr lang="en-US" sz="2300" dirty="0"/>
          </a:p>
          <a:p>
            <a:pPr algn="just"/>
            <a:r>
              <a:rPr lang="en-US" sz="2300" dirty="0"/>
              <a:t>This information can be verified and trusted because it is digitally signed</a:t>
            </a:r>
          </a:p>
          <a:p>
            <a:endParaRPr lang="en-US" sz="2300" dirty="0"/>
          </a:p>
        </p:txBody>
      </p:sp>
    </p:spTree>
    <p:extLst>
      <p:ext uri="{BB962C8B-B14F-4D97-AF65-F5344CB8AC3E}">
        <p14:creationId xmlns:p14="http://schemas.microsoft.com/office/powerpoint/2010/main" val="2683923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JWT Bearer Tokens</a:t>
            </a:r>
          </a:p>
        </p:txBody>
      </p:sp>
      <p:pic>
        <p:nvPicPr>
          <p:cNvPr id="2" name="Picture 1">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29165" t="27478" r="50448" b="15844"/>
          <a:stretch/>
        </p:blipFill>
        <p:spPr>
          <a:xfrm>
            <a:off x="655637" y="1773237"/>
            <a:ext cx="3316622" cy="5186804"/>
          </a:xfrm>
          <a:prstGeom prst="rect">
            <a:avLst/>
          </a:prstGeom>
        </p:spPr>
      </p:pic>
      <p:sp>
        <p:nvSpPr>
          <p:cNvPr id="6" name="TextBox 5">
            <a:extLst>
              <a:ext uri="{FF2B5EF4-FFF2-40B4-BE49-F238E27FC236}">
                <a16:creationId xmlns:a16="http://schemas.microsoft.com/office/drawing/2014/main" id="{75A3EEC2-7860-46D4-B172-37673CB8F16B}"/>
              </a:ext>
            </a:extLst>
          </p:cNvPr>
          <p:cNvSpPr txBox="1"/>
          <p:nvPr/>
        </p:nvSpPr>
        <p:spPr>
          <a:xfrm>
            <a:off x="564707" y="1326961"/>
            <a:ext cx="11673330" cy="446276"/>
          </a:xfrm>
          <a:prstGeom prst="rect">
            <a:avLst/>
          </a:prstGeom>
          <a:noFill/>
        </p:spPr>
        <p:txBody>
          <a:bodyPr wrap="square" rtlCol="0">
            <a:spAutoFit/>
          </a:bodyPr>
          <a:lstStyle/>
          <a:p>
            <a:r>
              <a:rPr lang="en-US" sz="2300" dirty="0"/>
              <a:t>https://jwt.io/</a:t>
            </a:r>
          </a:p>
        </p:txBody>
      </p:sp>
      <p:pic>
        <p:nvPicPr>
          <p:cNvPr id="7" name="Picture 6">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48777" t="27261" r="30061" b="16117"/>
          <a:stretch/>
        </p:blipFill>
        <p:spPr>
          <a:xfrm>
            <a:off x="4237037" y="1773237"/>
            <a:ext cx="3442595" cy="5181600"/>
          </a:xfrm>
          <a:prstGeom prst="rect">
            <a:avLst/>
          </a:prstGeom>
        </p:spPr>
      </p:pic>
    </p:spTree>
    <p:extLst>
      <p:ext uri="{BB962C8B-B14F-4D97-AF65-F5344CB8AC3E}">
        <p14:creationId xmlns:p14="http://schemas.microsoft.com/office/powerpoint/2010/main" val="1739769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924699"/>
          </a:xfrm>
          <a:prstGeom prst="rect">
            <a:avLst/>
          </a:prstGeom>
          <a:noFill/>
        </p:spPr>
        <p:txBody>
          <a:bodyPr wrap="square" rtlCol="0">
            <a:spAutoFit/>
          </a:bodyPr>
          <a:lstStyle/>
          <a:p>
            <a:r>
              <a:rPr lang="en-US" sz="2500" b="1" u="sng" dirty="0"/>
              <a:t>Use HTTPS and Bot Framework Authentication</a:t>
            </a:r>
          </a:p>
          <a:p>
            <a:endParaRPr lang="en-US" sz="2500" b="1" u="sng" dirty="0"/>
          </a:p>
          <a:p>
            <a:pPr algn="just"/>
            <a:r>
              <a:rPr lang="en-US" sz="2300" dirty="0"/>
              <a:t>To ensure that the bot's endpoint can only be accessed by the Bot Framework Connector, configure the bot's endpoint to use only HTTPS and enable Bot Framework authentication by registering your bot to acquire its app Id and password</a:t>
            </a:r>
          </a:p>
          <a:p>
            <a:endParaRPr lang="en-US" sz="2300" dirty="0"/>
          </a:p>
          <a:p>
            <a:r>
              <a:rPr lang="en-US" sz="2500" b="1" u="sng" dirty="0"/>
              <a:t>Configure authentication</a:t>
            </a:r>
          </a:p>
          <a:p>
            <a:endParaRPr lang="en-US" sz="2300" dirty="0"/>
          </a:p>
          <a:p>
            <a:r>
              <a:rPr lang="en-US" sz="2300" dirty="0"/>
              <a:t>After the bot is registered, specify its app Id and password in your bot's </a:t>
            </a:r>
            <a:r>
              <a:rPr lang="en-US" sz="2300" dirty="0" err="1"/>
              <a:t>web.config</a:t>
            </a:r>
            <a:r>
              <a:rPr lang="en-US" sz="2300" dirty="0"/>
              <a:t> file.</a:t>
            </a:r>
            <a:endParaRPr lang="en-US" sz="2400" dirty="0"/>
          </a:p>
          <a:p>
            <a:endParaRPr lang="en-US" sz="2400" dirty="0"/>
          </a:p>
          <a:p>
            <a:r>
              <a:rPr lang="en-US" sz="2400" dirty="0"/>
              <a:t>&lt;</a:t>
            </a:r>
            <a:r>
              <a:rPr lang="en-US" sz="2400" dirty="0" err="1"/>
              <a:t>appSettings</a:t>
            </a:r>
            <a:r>
              <a:rPr lang="en-US" sz="2400" dirty="0"/>
              <a:t>&gt;</a:t>
            </a:r>
          </a:p>
          <a:p>
            <a:r>
              <a:rPr lang="en-US" sz="2400" dirty="0"/>
              <a:t>    &lt;add key="</a:t>
            </a:r>
            <a:r>
              <a:rPr lang="en-US" sz="2400" dirty="0" err="1"/>
              <a:t>MicrosoftAppId</a:t>
            </a:r>
            <a:r>
              <a:rPr lang="en-US" sz="2400" dirty="0"/>
              <a:t>" value="_</a:t>
            </a:r>
            <a:r>
              <a:rPr lang="en-US" sz="2400" dirty="0" err="1"/>
              <a:t>appIdValue</a:t>
            </a:r>
            <a:r>
              <a:rPr lang="en-US" sz="2400" dirty="0"/>
              <a:t>_" /&gt;</a:t>
            </a:r>
          </a:p>
          <a:p>
            <a:r>
              <a:rPr lang="en-US" sz="2400" dirty="0"/>
              <a:t>    &lt;add key="</a:t>
            </a:r>
            <a:r>
              <a:rPr lang="en-US" sz="2400" dirty="0" err="1"/>
              <a:t>MicrosoftAppPassword</a:t>
            </a:r>
            <a:r>
              <a:rPr lang="en-US" sz="2400" dirty="0"/>
              <a:t>" value="_</a:t>
            </a:r>
            <a:r>
              <a:rPr lang="en-US" sz="2400" dirty="0" err="1"/>
              <a:t>passwordValue</a:t>
            </a:r>
            <a:r>
              <a:rPr lang="en-US" sz="2400" dirty="0"/>
              <a:t>_" /&gt;</a:t>
            </a:r>
          </a:p>
          <a:p>
            <a:r>
              <a:rPr lang="en-US" sz="2400" dirty="0"/>
              <a:t>&lt;/</a:t>
            </a:r>
            <a:r>
              <a:rPr lang="en-US" sz="2400" dirty="0" err="1"/>
              <a:t>appSettings</a:t>
            </a:r>
            <a:r>
              <a:rPr lang="en-US" sz="2400" dirty="0"/>
              <a:t>&gt;</a:t>
            </a:r>
            <a:br>
              <a:rPr lang="en-US" sz="2400" dirty="0"/>
            </a:br>
            <a:endParaRPr lang="en-US" sz="2300" dirty="0"/>
          </a:p>
          <a:p>
            <a:endParaRPr lang="en-US" sz="2300" dirty="0"/>
          </a:p>
        </p:txBody>
      </p:sp>
    </p:spTree>
    <p:extLst>
      <p:ext uri="{BB962C8B-B14F-4D97-AF65-F5344CB8AC3E}">
        <p14:creationId xmlns:p14="http://schemas.microsoft.com/office/powerpoint/2010/main" val="164141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139930" cy="1923604"/>
          </a:xfrm>
          <a:prstGeom prst="rect">
            <a:avLst/>
          </a:prstGeom>
          <a:noFill/>
        </p:spPr>
        <p:txBody>
          <a:bodyPr wrap="square" rtlCol="0">
            <a:spAutoFit/>
          </a:bodyPr>
          <a:lstStyle/>
          <a:p>
            <a:r>
              <a:rPr lang="en-US" sz="2500" b="1" u="sng" dirty="0"/>
              <a:t>Authentication Credentials using Bot Builder SDK for .NET</a:t>
            </a:r>
          </a:p>
          <a:p>
            <a:endParaRPr lang="en-US" sz="2500" b="1" u="sng" dirty="0"/>
          </a:p>
          <a:p>
            <a:pPr algn="just"/>
            <a:r>
              <a:rPr lang="en-US" sz="2300" dirty="0"/>
              <a:t>To use the authentication credentials that are stored in the web.config file, specify the [BotAuthentication] attribute with no parameters</a:t>
            </a:r>
          </a:p>
          <a:p>
            <a:pPr algn="just"/>
            <a:endParaRPr lang="en-US" sz="2300" dirty="0"/>
          </a:p>
        </p:txBody>
      </p:sp>
      <p:pic>
        <p:nvPicPr>
          <p:cNvPr id="5" name="Picture 4">
            <a:extLst>
              <a:ext uri="{FF2B5EF4-FFF2-40B4-BE49-F238E27FC236}">
                <a16:creationId xmlns:a16="http://schemas.microsoft.com/office/drawing/2014/main" id="{658E7302-C5A8-482C-9E8C-4AEA52DC5D07}"/>
              </a:ext>
            </a:extLst>
          </p:cNvPr>
          <p:cNvPicPr>
            <a:picLocks noChangeAspect="1"/>
          </p:cNvPicPr>
          <p:nvPr/>
        </p:nvPicPr>
        <p:blipFill rotWithShape="1">
          <a:blip r:embed="rId4"/>
          <a:srcRect l="24262" t="34748" r="44485" b="52179"/>
          <a:stretch/>
        </p:blipFill>
        <p:spPr>
          <a:xfrm>
            <a:off x="1951037" y="3250565"/>
            <a:ext cx="7487047" cy="1761658"/>
          </a:xfrm>
          <a:prstGeom prst="rect">
            <a:avLst/>
          </a:prstGeom>
        </p:spPr>
      </p:pic>
    </p:spTree>
    <p:extLst>
      <p:ext uri="{BB962C8B-B14F-4D97-AF65-F5344CB8AC3E}">
        <p14:creationId xmlns:p14="http://schemas.microsoft.com/office/powerpoint/2010/main" val="375252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798013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sp>
        <p:nvSpPr>
          <p:cNvPr id="4" name="TextBox 3"/>
          <p:cNvSpPr txBox="1"/>
          <p:nvPr/>
        </p:nvSpPr>
        <p:spPr>
          <a:xfrm>
            <a:off x="601220" y="1744662"/>
            <a:ext cx="11277600" cy="3108543"/>
          </a:xfrm>
          <a:prstGeom prst="rect">
            <a:avLst/>
          </a:prstGeom>
          <a:noFill/>
        </p:spPr>
        <p:txBody>
          <a:bodyPr wrap="square" rtlCol="0">
            <a:spAutoFit/>
          </a:bodyPr>
          <a:lstStyle/>
          <a:p>
            <a:pPr marL="457200" indent="-457200" algn="just">
              <a:buFontTx/>
              <a:buChar char="-"/>
            </a:pPr>
            <a:r>
              <a:rPr lang="en-US" sz="2800" dirty="0"/>
              <a:t>Some channels provide features that cannot be implemented using only message text and attachments</a:t>
            </a:r>
          </a:p>
          <a:p>
            <a:pPr marL="457200" indent="-457200" algn="just">
              <a:buFontTx/>
              <a:buChar char="-"/>
            </a:pPr>
            <a:endParaRPr lang="en-US" sz="2800" dirty="0"/>
          </a:p>
          <a:p>
            <a:pPr marL="457200" indent="-457200" algn="just">
              <a:buFontTx/>
              <a:buChar char="-"/>
            </a:pPr>
            <a:r>
              <a:rPr lang="en-US" sz="2800" dirty="0"/>
              <a:t>To implement channel-specific functionality, you can pass native metadata to a channel in the Activity object's </a:t>
            </a:r>
            <a:r>
              <a:rPr lang="en-US" sz="2800" i="1" dirty="0"/>
              <a:t>ChannelData</a:t>
            </a:r>
            <a:r>
              <a:rPr lang="en-US" sz="2800" dirty="0"/>
              <a:t> property</a:t>
            </a:r>
          </a:p>
          <a:p>
            <a:pPr marL="457200" indent="-457200" algn="just">
              <a:buFontTx/>
              <a:buChar char="-"/>
            </a:pPr>
            <a:endParaRPr lang="en-US" sz="2800" dirty="0"/>
          </a:p>
          <a:p>
            <a:pPr marL="457200" indent="-457200" algn="just">
              <a:buFontTx/>
              <a:buChar char="-"/>
            </a:pPr>
            <a:r>
              <a:rPr lang="en-US" sz="2800" dirty="0"/>
              <a:t>For example, you can instruct Office365 to send an email</a:t>
            </a:r>
          </a:p>
        </p:txBody>
      </p:sp>
    </p:spTree>
    <p:extLst>
      <p:ext uri="{BB962C8B-B14F-4D97-AF65-F5344CB8AC3E}">
        <p14:creationId xmlns:p14="http://schemas.microsoft.com/office/powerpoint/2010/main" val="3105031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graphicFrame>
        <p:nvGraphicFramePr>
          <p:cNvPr id="2" name="Table 1"/>
          <p:cNvGraphicFramePr>
            <a:graphicFrameLocks noGrp="1"/>
          </p:cNvGraphicFramePr>
          <p:nvPr>
            <p:extLst>
              <p:ext uri="{D42A27DB-BD31-4B8C-83A1-F6EECF244321}">
                <p14:modId xmlns:p14="http://schemas.microsoft.com/office/powerpoint/2010/main" val="1987021743"/>
              </p:ext>
            </p:extLst>
          </p:nvPr>
        </p:nvGraphicFramePr>
        <p:xfrm>
          <a:off x="504717" y="1897062"/>
          <a:ext cx="11199920" cy="2895600"/>
        </p:xfrm>
        <a:graphic>
          <a:graphicData uri="http://schemas.openxmlformats.org/drawingml/2006/table">
            <a:tbl>
              <a:tblPr firstRow="1" bandRow="1">
                <a:tableStyleId>{5940675A-B579-460E-94D1-54222C63F5DA}</a:tableStyleId>
              </a:tblPr>
              <a:tblGrid>
                <a:gridCol w="1955769">
                  <a:extLst>
                    <a:ext uri="{9D8B030D-6E8A-4147-A177-3AD203B41FA5}">
                      <a16:colId xmlns:a16="http://schemas.microsoft.com/office/drawing/2014/main" val="20000"/>
                    </a:ext>
                  </a:extLst>
                </a:gridCol>
                <a:gridCol w="9244151">
                  <a:extLst>
                    <a:ext uri="{9D8B030D-6E8A-4147-A177-3AD203B41FA5}">
                      <a16:colId xmlns:a16="http://schemas.microsoft.com/office/drawing/2014/main" val="20001"/>
                    </a:ext>
                  </a:extLst>
                </a:gridCol>
              </a:tblGrid>
              <a:tr h="723900">
                <a:tc>
                  <a:txBody>
                    <a:bodyPr/>
                    <a:lstStyle/>
                    <a:p>
                      <a:r>
                        <a:rPr lang="en-US" sz="2100" b="1" i="0" kern="1200" dirty="0">
                          <a:solidFill>
                            <a:schemeClr val="tx1"/>
                          </a:solidFill>
                          <a:effectLst/>
                          <a:latin typeface="+mn-lt"/>
                          <a:ea typeface="+mn-ea"/>
                          <a:cs typeface="+mn-cs"/>
                        </a:rPr>
                        <a:t>Email</a:t>
                      </a:r>
                      <a:endParaRPr lang="en-US" sz="2100" b="1" dirty="0"/>
                    </a:p>
                  </a:txBody>
                  <a:tcPr/>
                </a:tc>
                <a:tc>
                  <a:txBody>
                    <a:bodyPr/>
                    <a:lstStyle/>
                    <a:p>
                      <a:r>
                        <a:rPr lang="en-US" sz="2100" b="0" i="0" kern="1200" dirty="0">
                          <a:solidFill>
                            <a:schemeClr val="tx1"/>
                          </a:solidFill>
                          <a:effectLst/>
                          <a:latin typeface="+mn-lt"/>
                          <a:ea typeface="+mn-ea"/>
                          <a:cs typeface="+mn-cs"/>
                        </a:rPr>
                        <a:t>Send and receive an email that contains body, subject, and importance metadata</a:t>
                      </a:r>
                      <a:endParaRPr lang="en-US" sz="2100" dirty="0"/>
                    </a:p>
                  </a:txBody>
                  <a:tcPr/>
                </a:tc>
                <a:extLst>
                  <a:ext uri="{0D108BD9-81ED-4DB2-BD59-A6C34878D82A}">
                    <a16:rowId xmlns:a16="http://schemas.microsoft.com/office/drawing/2014/main" val="10000"/>
                  </a:ext>
                </a:extLst>
              </a:tr>
              <a:tr h="723900">
                <a:tc>
                  <a:txBody>
                    <a:bodyPr/>
                    <a:lstStyle/>
                    <a:p>
                      <a:r>
                        <a:rPr lang="en-US" sz="2100" b="1" i="0" kern="1200" dirty="0">
                          <a:solidFill>
                            <a:schemeClr val="tx1"/>
                          </a:solidFill>
                          <a:effectLst/>
                          <a:latin typeface="+mn-lt"/>
                          <a:ea typeface="+mn-ea"/>
                          <a:cs typeface="+mn-cs"/>
                        </a:rPr>
                        <a:t>Facebook</a:t>
                      </a:r>
                      <a:endParaRPr lang="en-US" sz="2100" b="1" dirty="0"/>
                    </a:p>
                  </a:txBody>
                  <a:tcPr/>
                </a:tc>
                <a:tc>
                  <a:txBody>
                    <a:bodyPr/>
                    <a:lstStyle/>
                    <a:p>
                      <a:r>
                        <a:rPr lang="en-US" sz="2100" b="0" i="0" kern="1200" dirty="0">
                          <a:solidFill>
                            <a:schemeClr val="tx1"/>
                          </a:solidFill>
                          <a:effectLst/>
                          <a:latin typeface="+mn-lt"/>
                          <a:ea typeface="+mn-ea"/>
                          <a:cs typeface="+mn-cs"/>
                        </a:rPr>
                        <a:t>Send Facebook notifications natively</a:t>
                      </a:r>
                      <a:endParaRPr lang="en-US" sz="2100" dirty="0"/>
                    </a:p>
                  </a:txBody>
                  <a:tcPr/>
                </a:tc>
                <a:extLst>
                  <a:ext uri="{0D108BD9-81ED-4DB2-BD59-A6C34878D82A}">
                    <a16:rowId xmlns:a16="http://schemas.microsoft.com/office/drawing/2014/main" val="10001"/>
                  </a:ext>
                </a:extLst>
              </a:tr>
              <a:tr h="723900">
                <a:tc>
                  <a:txBody>
                    <a:bodyPr/>
                    <a:lstStyle/>
                    <a:p>
                      <a:r>
                        <a:rPr lang="en-US" sz="2100" b="1" i="0" kern="1200" dirty="0">
                          <a:solidFill>
                            <a:schemeClr val="tx1"/>
                          </a:solidFill>
                          <a:effectLst/>
                          <a:latin typeface="+mn-lt"/>
                          <a:ea typeface="+mn-ea"/>
                          <a:cs typeface="+mn-cs"/>
                        </a:rPr>
                        <a:t>Telegram</a:t>
                      </a:r>
                      <a:endParaRPr lang="en-US" sz="2100" b="1" dirty="0"/>
                    </a:p>
                  </a:txBody>
                  <a:tcPr/>
                </a:tc>
                <a:tc>
                  <a:txBody>
                    <a:bodyPr/>
                    <a:lstStyle/>
                    <a:p>
                      <a:r>
                        <a:rPr lang="en-US" sz="2100" b="0" i="0" kern="1200" dirty="0">
                          <a:solidFill>
                            <a:schemeClr val="tx1"/>
                          </a:solidFill>
                          <a:effectLst/>
                          <a:latin typeface="+mn-lt"/>
                          <a:ea typeface="+mn-ea"/>
                          <a:cs typeface="+mn-cs"/>
                        </a:rPr>
                        <a:t>Perform Telegram-specific actions, such as sharing a voice memo or a sticker</a:t>
                      </a:r>
                      <a:endParaRPr lang="en-US" sz="2100" dirty="0"/>
                    </a:p>
                  </a:txBody>
                  <a:tcPr/>
                </a:tc>
                <a:extLst>
                  <a:ext uri="{0D108BD9-81ED-4DB2-BD59-A6C34878D82A}">
                    <a16:rowId xmlns:a16="http://schemas.microsoft.com/office/drawing/2014/main" val="10002"/>
                  </a:ext>
                </a:extLst>
              </a:tr>
              <a:tr h="723900">
                <a:tc>
                  <a:txBody>
                    <a:bodyPr/>
                    <a:lstStyle/>
                    <a:p>
                      <a:r>
                        <a:rPr lang="en-US" sz="2100" b="1" i="0" kern="1200" dirty="0">
                          <a:solidFill>
                            <a:schemeClr val="tx1"/>
                          </a:solidFill>
                          <a:effectLst/>
                          <a:latin typeface="+mn-lt"/>
                          <a:ea typeface="+mn-ea"/>
                          <a:cs typeface="+mn-cs"/>
                        </a:rPr>
                        <a:t>Kik</a:t>
                      </a:r>
                      <a:endParaRPr lang="en-US" sz="2100" b="1" dirty="0"/>
                    </a:p>
                  </a:txBody>
                  <a:tcPr/>
                </a:tc>
                <a:tc>
                  <a:txBody>
                    <a:bodyPr/>
                    <a:lstStyle/>
                    <a:p>
                      <a:r>
                        <a:rPr lang="en-US" sz="2100" b="0" i="0" kern="1200" dirty="0">
                          <a:solidFill>
                            <a:schemeClr val="tx1"/>
                          </a:solidFill>
                          <a:effectLst/>
                          <a:latin typeface="+mn-lt"/>
                          <a:ea typeface="+mn-ea"/>
                          <a:cs typeface="+mn-cs"/>
                        </a:rPr>
                        <a:t>Send and receive native Kik messages</a:t>
                      </a:r>
                      <a:endParaRPr lang="en-US" sz="21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8143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Email Message</a:t>
            </a:r>
          </a:p>
        </p:txBody>
      </p:sp>
      <p:graphicFrame>
        <p:nvGraphicFramePr>
          <p:cNvPr id="2" name="Table 1"/>
          <p:cNvGraphicFramePr>
            <a:graphicFrameLocks noGrp="1"/>
          </p:cNvGraphicFramePr>
          <p:nvPr>
            <p:extLst>
              <p:ext uri="{D42A27DB-BD31-4B8C-83A1-F6EECF244321}">
                <p14:modId xmlns:p14="http://schemas.microsoft.com/office/powerpoint/2010/main" val="564718031"/>
              </p:ext>
            </p:extLst>
          </p:nvPr>
        </p:nvGraphicFramePr>
        <p:xfrm>
          <a:off x="731837" y="1287463"/>
          <a:ext cx="10210800" cy="3124201"/>
        </p:xfrm>
        <a:graphic>
          <a:graphicData uri="http://schemas.openxmlformats.org/drawingml/2006/table">
            <a:tbl>
              <a:tblPr firstRow="1" bandRow="1">
                <a:tableStyleId>{5940675A-B579-460E-94D1-54222C63F5DA}</a:tableStyleId>
              </a:tblPr>
              <a:tblGrid>
                <a:gridCol w="1668069">
                  <a:extLst>
                    <a:ext uri="{9D8B030D-6E8A-4147-A177-3AD203B41FA5}">
                      <a16:colId xmlns:a16="http://schemas.microsoft.com/office/drawing/2014/main" val="20000"/>
                    </a:ext>
                  </a:extLst>
                </a:gridCol>
                <a:gridCol w="8542731">
                  <a:extLst>
                    <a:ext uri="{9D8B030D-6E8A-4147-A177-3AD203B41FA5}">
                      <a16:colId xmlns:a16="http://schemas.microsoft.com/office/drawing/2014/main" val="20001"/>
                    </a:ext>
                  </a:extLst>
                </a:gridCol>
              </a:tblGrid>
              <a:tr h="531610">
                <a:tc>
                  <a:txBody>
                    <a:bodyPr/>
                    <a:lstStyle/>
                    <a:p>
                      <a:pPr algn="l" fontAlgn="b"/>
                      <a:r>
                        <a:rPr lang="en-US" sz="1800" b="1" dirty="0">
                          <a:effectLst/>
                          <a:latin typeface="segoe-ui_semibold"/>
                        </a:rPr>
                        <a:t>Property</a:t>
                      </a:r>
                    </a:p>
                  </a:txBody>
                  <a:tcPr marL="152400" marR="152400" marT="114300" marB="114300" anchor="b"/>
                </a:tc>
                <a:tc>
                  <a:txBody>
                    <a:bodyPr/>
                    <a:lstStyle/>
                    <a:p>
                      <a:pPr algn="l" fontAlgn="b"/>
                      <a:r>
                        <a:rPr lang="en-US" sz="1800" b="1" dirty="0">
                          <a:effectLst/>
                          <a:latin typeface="segoe-ui_semibold"/>
                        </a:rPr>
                        <a:t>Description</a:t>
                      </a:r>
                    </a:p>
                  </a:txBody>
                  <a:tcPr marL="152400" marR="152400" marT="114300" marB="114300" anchor="b"/>
                </a:tc>
                <a:extLst>
                  <a:ext uri="{0D108BD9-81ED-4DB2-BD59-A6C34878D82A}">
                    <a16:rowId xmlns:a16="http://schemas.microsoft.com/office/drawing/2014/main" val="10000"/>
                  </a:ext>
                </a:extLst>
              </a:tr>
              <a:tr h="864197">
                <a:tc>
                  <a:txBody>
                    <a:bodyPr/>
                    <a:lstStyle/>
                    <a:p>
                      <a:pPr fontAlgn="t"/>
                      <a:r>
                        <a:rPr lang="en-US" sz="1800" dirty="0">
                          <a:effectLst/>
                        </a:rPr>
                        <a:t>htmlBody</a:t>
                      </a:r>
                    </a:p>
                  </a:txBody>
                  <a:tcPr marL="152400" marR="152400" marT="114300" marB="114300"/>
                </a:tc>
                <a:tc>
                  <a:txBody>
                    <a:bodyPr/>
                    <a:lstStyle/>
                    <a:p>
                      <a:pPr fontAlgn="t"/>
                      <a:r>
                        <a:rPr lang="en-US" sz="1800" dirty="0">
                          <a:effectLst/>
                        </a:rPr>
                        <a:t>An HTML document that specifies the body of the email message. See the channel's documentation for information about supported HTML elements and attributes.</a:t>
                      </a:r>
                    </a:p>
                  </a:txBody>
                  <a:tcPr marL="152400" marR="152400" marT="114300" marB="114300"/>
                </a:tc>
                <a:extLst>
                  <a:ext uri="{0D108BD9-81ED-4DB2-BD59-A6C34878D82A}">
                    <a16:rowId xmlns:a16="http://schemas.microsoft.com/office/drawing/2014/main" val="10001"/>
                  </a:ext>
                </a:extLst>
              </a:tr>
              <a:tr h="864197">
                <a:tc>
                  <a:txBody>
                    <a:bodyPr/>
                    <a:lstStyle/>
                    <a:p>
                      <a:pPr fontAlgn="t"/>
                      <a:r>
                        <a:rPr lang="en-US" sz="1800" dirty="0">
                          <a:effectLst/>
                        </a:rPr>
                        <a:t>importance</a:t>
                      </a:r>
                    </a:p>
                  </a:txBody>
                  <a:tcPr marL="152400" marR="152400" marT="114300" marB="114300"/>
                </a:tc>
                <a:tc>
                  <a:txBody>
                    <a:bodyPr/>
                    <a:lstStyle/>
                    <a:p>
                      <a:pPr fontAlgn="t"/>
                      <a:r>
                        <a:rPr lang="en-US" sz="1800" dirty="0">
                          <a:effectLst/>
                        </a:rPr>
                        <a:t>The e</a:t>
                      </a:r>
                      <a:r>
                        <a:rPr lang="en-US" sz="1800" b="0" dirty="0">
                          <a:effectLst/>
                          <a:latin typeface="+mn-lt"/>
                        </a:rPr>
                        <a:t>mail's importance level. Valid values are high, normal, and low. The default value is normal.</a:t>
                      </a:r>
                    </a:p>
                  </a:txBody>
                  <a:tcPr marL="152400" marR="152400" marT="114300" marB="114300"/>
                </a:tc>
                <a:extLst>
                  <a:ext uri="{0D108BD9-81ED-4DB2-BD59-A6C34878D82A}">
                    <a16:rowId xmlns:a16="http://schemas.microsoft.com/office/drawing/2014/main" val="10002"/>
                  </a:ext>
                </a:extLst>
              </a:tr>
              <a:tr h="864197">
                <a:tc>
                  <a:txBody>
                    <a:bodyPr/>
                    <a:lstStyle/>
                    <a:p>
                      <a:pPr fontAlgn="t"/>
                      <a:r>
                        <a:rPr lang="en-US" sz="1800" dirty="0">
                          <a:effectLst/>
                        </a:rPr>
                        <a:t>subject</a:t>
                      </a:r>
                    </a:p>
                  </a:txBody>
                  <a:tcPr marL="152400" marR="152400" marT="114300" marB="114300"/>
                </a:tc>
                <a:tc>
                  <a:txBody>
                    <a:bodyPr/>
                    <a:lstStyle/>
                    <a:p>
                      <a:pPr fontAlgn="t"/>
                      <a:r>
                        <a:rPr lang="en-US" sz="1800" dirty="0">
                          <a:effectLst/>
                        </a:rPr>
                        <a:t>The email's subject. See the channel's documentation for information about field requirements.</a:t>
                      </a:r>
                    </a:p>
                  </a:txBody>
                  <a:tcPr marL="152400" marR="152400" marT="114300" marB="114300"/>
                </a:tc>
                <a:extLst>
                  <a:ext uri="{0D108BD9-81ED-4DB2-BD59-A6C34878D82A}">
                    <a16:rowId xmlns:a16="http://schemas.microsoft.com/office/drawing/2014/main" val="10003"/>
                  </a:ext>
                </a:extLst>
              </a:tr>
            </a:tbl>
          </a:graphicData>
        </a:graphic>
      </p:graphicFrame>
      <p:sp>
        <p:nvSpPr>
          <p:cNvPr id="3" name="Rectangle 2"/>
          <p:cNvSpPr/>
          <p:nvPr/>
        </p:nvSpPr>
        <p:spPr>
          <a:xfrm>
            <a:off x="1189037" y="4411662"/>
            <a:ext cx="9296400" cy="1754326"/>
          </a:xfrm>
          <a:prstGeom prst="rect">
            <a:avLst/>
          </a:prstGeom>
        </p:spPr>
        <p:txBody>
          <a:bodyPr wrap="square">
            <a:spAutoFit/>
          </a:bodyPr>
          <a:lstStyle/>
          <a:p>
            <a:endParaRPr lang="en-US" dirty="0"/>
          </a:p>
          <a:p>
            <a:r>
              <a:rPr lang="en-US" dirty="0"/>
              <a:t>"channelData": {</a:t>
            </a:r>
          </a:p>
          <a:p>
            <a:r>
              <a:rPr lang="en-US" dirty="0"/>
              <a:t> 	</a:t>
            </a:r>
            <a:r>
              <a:rPr lang="en-US" dirty="0">
                <a:solidFill>
                  <a:srgbClr val="FF0000"/>
                </a:solidFill>
              </a:rPr>
              <a:t>"htmlBody" </a:t>
            </a:r>
            <a:r>
              <a:rPr lang="en-US" dirty="0"/>
              <a:t>: "&lt;html&gt;&lt;body&gt;This is the email body!&lt;/body&gt;&lt;/html&gt;",</a:t>
            </a:r>
          </a:p>
          <a:p>
            <a:r>
              <a:rPr lang="en-US" dirty="0"/>
              <a:t>	</a:t>
            </a:r>
            <a:r>
              <a:rPr lang="en-US" dirty="0">
                <a:solidFill>
                  <a:srgbClr val="FF0000"/>
                </a:solidFill>
              </a:rPr>
              <a:t>"subject"</a:t>
            </a:r>
            <a:r>
              <a:rPr lang="en-US" dirty="0"/>
              <a:t>:"This is the email subject", </a:t>
            </a:r>
          </a:p>
          <a:p>
            <a:r>
              <a:rPr lang="en-US" dirty="0"/>
              <a:t>	</a:t>
            </a:r>
            <a:r>
              <a:rPr lang="en-US" dirty="0">
                <a:solidFill>
                  <a:srgbClr val="FF0000"/>
                </a:solidFill>
              </a:rPr>
              <a:t>"importance"</a:t>
            </a:r>
            <a:r>
              <a:rPr lang="en-US" dirty="0"/>
              <a:t>:"high" </a:t>
            </a:r>
          </a:p>
          <a:p>
            <a:r>
              <a:rPr lang="en-US" dirty="0"/>
              <a:t>}</a:t>
            </a:r>
          </a:p>
        </p:txBody>
      </p:sp>
    </p:spTree>
    <p:extLst>
      <p:ext uri="{BB962C8B-B14F-4D97-AF65-F5344CB8AC3E}">
        <p14:creationId xmlns:p14="http://schemas.microsoft.com/office/powerpoint/2010/main" val="3957652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589" y="2430462"/>
            <a:ext cx="7999865" cy="1312210"/>
          </a:xfrm>
          <a:prstGeom prst="rect">
            <a:avLst/>
          </a:prstGeom>
          <a:noFill/>
        </p:spPr>
        <p:txBody>
          <a:bodyPr wrap="square" lIns="182854" tIns="146283" rIns="182854" bIns="146283" rtlCol="0">
            <a:spAutoFit/>
          </a:bodyPr>
          <a:lstStyle/>
          <a:p>
            <a:pPr algn="just" defTabSz="914224">
              <a:lnSpc>
                <a:spcPct val="90000"/>
              </a:lnSpc>
              <a:spcAft>
                <a:spcPts val="600"/>
              </a:spcAft>
            </a:pPr>
            <a:r>
              <a:rPr lang="en-US" sz="3599" kern="0" dirty="0">
                <a:solidFill>
                  <a:sysClr val="windowText" lastClr="000000"/>
                </a:solidFill>
                <a:cs typeface="Calibri Light" panose="020F0302020204030204" pitchFamily="34" charset="0"/>
              </a:rPr>
              <a:t>Simply put, a bot is an </a:t>
            </a:r>
            <a:r>
              <a:rPr lang="en-US" sz="3599" b="1" kern="0" dirty="0">
                <a:solidFill>
                  <a:sysClr val="windowText" lastClr="000000"/>
                </a:solidFill>
                <a:cs typeface="Calibri Light" panose="020F0302020204030204" pitchFamily="34" charset="0"/>
              </a:rPr>
              <a:t>application</a:t>
            </a:r>
            <a:r>
              <a:rPr lang="en-US" sz="3599" kern="0" dirty="0">
                <a:solidFill>
                  <a:sysClr val="windowText" lastClr="000000"/>
                </a:solidFill>
                <a:cs typeface="Calibri Light" panose="020F0302020204030204" pitchFamily="34" charset="0"/>
              </a:rPr>
              <a:t> that performs an automated task.  That’s it</a:t>
            </a:r>
            <a:endParaRPr lang="en-US" sz="3599" kern="0" dirty="0">
              <a:gradFill>
                <a:gsLst>
                  <a:gs pos="2917">
                    <a:schemeClr val="tx1"/>
                  </a:gs>
                  <a:gs pos="30000">
                    <a:schemeClr val="tx1"/>
                  </a:gs>
                </a:gsLst>
                <a:lin ang="5400000" scaled="0"/>
              </a:gradFill>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is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87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Telegram Message</a:t>
            </a:r>
          </a:p>
        </p:txBody>
      </p:sp>
      <p:graphicFrame>
        <p:nvGraphicFramePr>
          <p:cNvPr id="4" name="Table 3"/>
          <p:cNvGraphicFramePr>
            <a:graphicFrameLocks noGrp="1"/>
          </p:cNvGraphicFramePr>
          <p:nvPr>
            <p:extLst>
              <p:ext uri="{D42A27DB-BD31-4B8C-83A1-F6EECF244321}">
                <p14:modId xmlns:p14="http://schemas.microsoft.com/office/powerpoint/2010/main" val="2554389314"/>
              </p:ext>
            </p:extLst>
          </p:nvPr>
        </p:nvGraphicFramePr>
        <p:xfrm>
          <a:off x="679903" y="1478312"/>
          <a:ext cx="9500734" cy="1790349"/>
        </p:xfrm>
        <a:graphic>
          <a:graphicData uri="http://schemas.openxmlformats.org/drawingml/2006/table">
            <a:tbl>
              <a:tblPr firstRow="1" bandRow="1">
                <a:tableStyleId>{5940675A-B579-460E-94D1-54222C63F5DA}</a:tableStyleId>
              </a:tblPr>
              <a:tblGrid>
                <a:gridCol w="2242473">
                  <a:extLst>
                    <a:ext uri="{9D8B030D-6E8A-4147-A177-3AD203B41FA5}">
                      <a16:colId xmlns:a16="http://schemas.microsoft.com/office/drawing/2014/main" val="20000"/>
                    </a:ext>
                  </a:extLst>
                </a:gridCol>
                <a:gridCol w="7258261">
                  <a:extLst>
                    <a:ext uri="{9D8B030D-6E8A-4147-A177-3AD203B41FA5}">
                      <a16:colId xmlns:a16="http://schemas.microsoft.com/office/drawing/2014/main" val="20001"/>
                    </a:ext>
                  </a:extLst>
                </a:gridCol>
              </a:tblGrid>
              <a:tr h="596783">
                <a:tc>
                  <a:txBody>
                    <a:bodyPr/>
                    <a:lstStyle/>
                    <a:p>
                      <a:pPr algn="l" fontAlgn="b"/>
                      <a:r>
                        <a:rPr lang="en-US" sz="2000" b="0" dirty="0">
                          <a:effectLst/>
                          <a:latin typeface="+mn-lt"/>
                        </a:rPr>
                        <a:t>Property</a:t>
                      </a:r>
                    </a:p>
                  </a:txBody>
                  <a:tcPr marL="152400" marR="152400" marT="114300" marB="114300" anchor="b"/>
                </a:tc>
                <a:tc>
                  <a:txBody>
                    <a:bodyPr/>
                    <a:lstStyle/>
                    <a:p>
                      <a:pPr algn="l" fontAlgn="b"/>
                      <a:r>
                        <a:rPr lang="en-US" sz="2000" b="0">
                          <a:effectLst/>
                          <a:latin typeface="+mn-lt"/>
                        </a:rPr>
                        <a:t>Description</a:t>
                      </a:r>
                    </a:p>
                  </a:txBody>
                  <a:tcPr marL="152400" marR="152400" marT="114300" marB="114300" anchor="b"/>
                </a:tc>
                <a:extLst>
                  <a:ext uri="{0D108BD9-81ED-4DB2-BD59-A6C34878D82A}">
                    <a16:rowId xmlns:a16="http://schemas.microsoft.com/office/drawing/2014/main" val="10000"/>
                  </a:ext>
                </a:extLst>
              </a:tr>
              <a:tr h="596783">
                <a:tc>
                  <a:txBody>
                    <a:bodyPr/>
                    <a:lstStyle/>
                    <a:p>
                      <a:pPr fontAlgn="t"/>
                      <a:r>
                        <a:rPr lang="en-US" sz="2000" dirty="0">
                          <a:effectLst/>
                          <a:latin typeface="+mn-lt"/>
                        </a:rPr>
                        <a:t>method</a:t>
                      </a:r>
                    </a:p>
                  </a:txBody>
                  <a:tcPr marL="152400" marR="152400" marT="114300" marB="114300"/>
                </a:tc>
                <a:tc>
                  <a:txBody>
                    <a:bodyPr/>
                    <a:lstStyle/>
                    <a:p>
                      <a:pPr fontAlgn="t"/>
                      <a:r>
                        <a:rPr lang="en-US" sz="2000" dirty="0">
                          <a:effectLst/>
                          <a:latin typeface="+mn-lt"/>
                        </a:rPr>
                        <a:t>The Telegram Bot API method to call.</a:t>
                      </a:r>
                    </a:p>
                  </a:txBody>
                  <a:tcPr marL="152400" marR="152400" marT="114300" marB="114300"/>
                </a:tc>
                <a:extLst>
                  <a:ext uri="{0D108BD9-81ED-4DB2-BD59-A6C34878D82A}">
                    <a16:rowId xmlns:a16="http://schemas.microsoft.com/office/drawing/2014/main" val="10001"/>
                  </a:ext>
                </a:extLst>
              </a:tr>
              <a:tr h="596783">
                <a:tc>
                  <a:txBody>
                    <a:bodyPr/>
                    <a:lstStyle/>
                    <a:p>
                      <a:pPr fontAlgn="t"/>
                      <a:r>
                        <a:rPr lang="en-US" sz="2000" dirty="0">
                          <a:effectLst/>
                          <a:latin typeface="+mn-lt"/>
                        </a:rPr>
                        <a:t>parameters</a:t>
                      </a:r>
                    </a:p>
                  </a:txBody>
                  <a:tcPr marL="152400" marR="152400" marT="114300" marB="114300"/>
                </a:tc>
                <a:tc>
                  <a:txBody>
                    <a:bodyPr/>
                    <a:lstStyle/>
                    <a:p>
                      <a:pPr fontAlgn="t"/>
                      <a:r>
                        <a:rPr lang="en-US" sz="2000" dirty="0">
                          <a:effectLst/>
                          <a:latin typeface="+mn-lt"/>
                        </a:rPr>
                        <a:t>The parameters of the specified method.</a:t>
                      </a:r>
                    </a:p>
                  </a:txBody>
                  <a:tcPr marL="152400" marR="152400" marT="114300" marB="114300"/>
                </a:tc>
                <a:extLst>
                  <a:ext uri="{0D108BD9-81ED-4DB2-BD59-A6C34878D82A}">
                    <a16:rowId xmlns:a16="http://schemas.microsoft.com/office/drawing/2014/main" val="10002"/>
                  </a:ext>
                </a:extLst>
              </a:tr>
            </a:tbl>
          </a:graphicData>
        </a:graphic>
      </p:graphicFrame>
      <p:sp>
        <p:nvSpPr>
          <p:cNvPr id="6" name="Rectangle 5"/>
          <p:cNvSpPr/>
          <p:nvPr/>
        </p:nvSpPr>
        <p:spPr>
          <a:xfrm>
            <a:off x="731837" y="3542918"/>
            <a:ext cx="8001000" cy="2585323"/>
          </a:xfrm>
          <a:prstGeom prst="rect">
            <a:avLst/>
          </a:prstGeom>
        </p:spPr>
        <p:txBody>
          <a:bodyPr wrap="square">
            <a:spAutoFit/>
          </a:bodyPr>
          <a:lstStyle/>
          <a:p>
            <a:r>
              <a:rPr lang="en-US" dirty="0"/>
              <a:t>"channelData": { </a:t>
            </a:r>
          </a:p>
          <a:p>
            <a:r>
              <a:rPr lang="en-US" dirty="0"/>
              <a:t>	</a:t>
            </a:r>
            <a:r>
              <a:rPr lang="en-US" dirty="0">
                <a:solidFill>
                  <a:srgbClr val="FF0000"/>
                </a:solidFill>
              </a:rPr>
              <a:t>"method"</a:t>
            </a:r>
            <a:r>
              <a:rPr lang="en-US" dirty="0"/>
              <a:t>: "</a:t>
            </a:r>
            <a:r>
              <a:rPr lang="en-US" dirty="0" err="1"/>
              <a:t>sendSticker</a:t>
            </a:r>
            <a:r>
              <a:rPr lang="en-US" dirty="0"/>
              <a:t>",</a:t>
            </a:r>
          </a:p>
          <a:p>
            <a:r>
              <a:rPr lang="en-US" dirty="0"/>
              <a:t> 	</a:t>
            </a:r>
            <a:r>
              <a:rPr lang="en-US" dirty="0">
                <a:solidFill>
                  <a:srgbClr val="FF0000"/>
                </a:solidFill>
              </a:rPr>
              <a:t>"parameters"</a:t>
            </a:r>
            <a:r>
              <a:rPr lang="en-US" dirty="0"/>
              <a:t>: {</a:t>
            </a:r>
          </a:p>
          <a:p>
            <a:r>
              <a:rPr lang="en-US" dirty="0"/>
              <a:t> 		</a:t>
            </a:r>
            <a:r>
              <a:rPr lang="en-US" dirty="0">
                <a:solidFill>
                  <a:srgbClr val="FF0000"/>
                </a:solidFill>
              </a:rPr>
              <a:t>"sticker"</a:t>
            </a:r>
            <a:r>
              <a:rPr lang="en-US" dirty="0"/>
              <a:t>: { </a:t>
            </a:r>
          </a:p>
          <a:p>
            <a:r>
              <a:rPr lang="en-US" dirty="0"/>
              <a:t>		      </a:t>
            </a:r>
            <a:r>
              <a:rPr lang="en-US" dirty="0">
                <a:solidFill>
                  <a:srgbClr val="FF0000"/>
                </a:solidFill>
              </a:rPr>
              <a:t>"</a:t>
            </a:r>
            <a:r>
              <a:rPr lang="en-US" dirty="0" err="1">
                <a:solidFill>
                  <a:srgbClr val="FF0000"/>
                </a:solidFill>
              </a:rPr>
              <a:t>url</a:t>
            </a:r>
            <a:r>
              <a:rPr lang="en-US" dirty="0">
                <a:solidFill>
                  <a:srgbClr val="FF0000"/>
                </a:solidFill>
              </a:rPr>
              <a:t>"</a:t>
            </a:r>
            <a:r>
              <a:rPr lang="en-US" dirty="0"/>
              <a:t>: "https://domain.com/path/gif", </a:t>
            </a:r>
          </a:p>
          <a:p>
            <a:r>
              <a:rPr lang="en-US" dirty="0"/>
              <a:t>		      </a:t>
            </a:r>
            <a:r>
              <a:rPr lang="en-US" dirty="0">
                <a:solidFill>
                  <a:srgbClr val="FF0000"/>
                </a:solidFill>
              </a:rPr>
              <a:t>"</a:t>
            </a:r>
            <a:r>
              <a:rPr lang="en-US" dirty="0" err="1">
                <a:solidFill>
                  <a:srgbClr val="FF0000"/>
                </a:solidFill>
              </a:rPr>
              <a:t>mediaType</a:t>
            </a:r>
            <a:r>
              <a:rPr lang="en-US" dirty="0">
                <a:solidFill>
                  <a:srgbClr val="FF0000"/>
                </a:solidFill>
              </a:rPr>
              <a:t>"</a:t>
            </a:r>
            <a:r>
              <a:rPr lang="en-US" dirty="0"/>
              <a:t>: "image/gif",</a:t>
            </a:r>
          </a:p>
          <a:p>
            <a:r>
              <a:rPr lang="en-US" dirty="0"/>
              <a:t> 		} </a:t>
            </a:r>
          </a:p>
          <a:p>
            <a:r>
              <a:rPr lang="en-US" dirty="0"/>
              <a:t>	} </a:t>
            </a:r>
          </a:p>
          <a:p>
            <a:r>
              <a:rPr lang="en-US" dirty="0"/>
              <a:t>}</a:t>
            </a:r>
          </a:p>
        </p:txBody>
      </p:sp>
    </p:spTree>
    <p:extLst>
      <p:ext uri="{BB962C8B-B14F-4D97-AF65-F5344CB8AC3E}">
        <p14:creationId xmlns:p14="http://schemas.microsoft.com/office/powerpoint/2010/main" val="2225681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Facebook Notification</a:t>
            </a:r>
          </a:p>
        </p:txBody>
      </p:sp>
      <p:graphicFrame>
        <p:nvGraphicFramePr>
          <p:cNvPr id="2" name="Table 1"/>
          <p:cNvGraphicFramePr>
            <a:graphicFrameLocks noGrp="1"/>
          </p:cNvGraphicFramePr>
          <p:nvPr>
            <p:extLst>
              <p:ext uri="{D42A27DB-BD31-4B8C-83A1-F6EECF244321}">
                <p14:modId xmlns:p14="http://schemas.microsoft.com/office/powerpoint/2010/main" val="3214622609"/>
              </p:ext>
            </p:extLst>
          </p:nvPr>
        </p:nvGraphicFramePr>
        <p:xfrm>
          <a:off x="654503" y="1287463"/>
          <a:ext cx="10538506" cy="1904999"/>
        </p:xfrm>
        <a:graphic>
          <a:graphicData uri="http://schemas.openxmlformats.org/drawingml/2006/table">
            <a:tbl>
              <a:tblPr firstRow="1" bandRow="1">
                <a:tableStyleId>{5940675A-B579-460E-94D1-54222C63F5DA}</a:tableStyleId>
              </a:tblPr>
              <a:tblGrid>
                <a:gridCol w="2080306">
                  <a:extLst>
                    <a:ext uri="{9D8B030D-6E8A-4147-A177-3AD203B41FA5}">
                      <a16:colId xmlns:a16="http://schemas.microsoft.com/office/drawing/2014/main" val="20000"/>
                    </a:ext>
                  </a:extLst>
                </a:gridCol>
                <a:gridCol w="8458200">
                  <a:extLst>
                    <a:ext uri="{9D8B030D-6E8A-4147-A177-3AD203B41FA5}">
                      <a16:colId xmlns:a16="http://schemas.microsoft.com/office/drawing/2014/main" val="20001"/>
                    </a:ext>
                  </a:extLst>
                </a:gridCol>
              </a:tblGrid>
              <a:tr h="543180">
                <a:tc>
                  <a:txBody>
                    <a:bodyPr/>
                    <a:lstStyle/>
                    <a:p>
                      <a:pPr algn="l" fontAlgn="b"/>
                      <a:r>
                        <a:rPr lang="en-US" sz="1800" b="1" dirty="0">
                          <a:effectLst/>
                          <a:latin typeface="+mn-lt"/>
                        </a:rPr>
                        <a:t>Property</a:t>
                      </a:r>
                    </a:p>
                  </a:txBody>
                  <a:tcPr marL="152400" marR="152400" marT="114300" marB="114300" anchor="b"/>
                </a:tc>
                <a:tc>
                  <a:txBody>
                    <a:bodyPr/>
                    <a:lstStyle/>
                    <a:p>
                      <a:pPr algn="l" fontAlgn="b"/>
                      <a:r>
                        <a:rPr lang="en-US" sz="1800" b="1" dirty="0">
                          <a:effectLst/>
                          <a:latin typeface="+mn-lt"/>
                        </a:rPr>
                        <a:t>Description</a:t>
                      </a:r>
                    </a:p>
                  </a:txBody>
                  <a:tcPr marL="152400" marR="152400" marT="114300" marB="114300" anchor="b"/>
                </a:tc>
                <a:extLst>
                  <a:ext uri="{0D108BD9-81ED-4DB2-BD59-A6C34878D82A}">
                    <a16:rowId xmlns:a16="http://schemas.microsoft.com/office/drawing/2014/main" val="10000"/>
                  </a:ext>
                </a:extLst>
              </a:tr>
              <a:tr h="523619">
                <a:tc>
                  <a:txBody>
                    <a:bodyPr/>
                    <a:lstStyle/>
                    <a:p>
                      <a:pPr fontAlgn="t"/>
                      <a:r>
                        <a:rPr lang="en-US" sz="1800" b="0" dirty="0">
                          <a:effectLst/>
                          <a:latin typeface="+mn-lt"/>
                        </a:rPr>
                        <a:t>notification_type</a:t>
                      </a:r>
                    </a:p>
                  </a:txBody>
                  <a:tcPr marL="152400" marR="152400" marT="114300" marB="114300"/>
                </a:tc>
                <a:tc>
                  <a:txBody>
                    <a:bodyPr/>
                    <a:lstStyle/>
                    <a:p>
                      <a:pPr fontAlgn="t"/>
                      <a:r>
                        <a:rPr lang="en-US" sz="1800" b="0" dirty="0">
                          <a:effectLst/>
                          <a:latin typeface="+mn-lt"/>
                        </a:rPr>
                        <a:t>The type of notification (e.g., REGULAR, SILENT_PUSH, NO_PUSH).</a:t>
                      </a:r>
                    </a:p>
                  </a:txBody>
                  <a:tcPr marL="152400" marR="152400" marT="114300" marB="114300"/>
                </a:tc>
                <a:extLst>
                  <a:ext uri="{0D108BD9-81ED-4DB2-BD59-A6C34878D82A}">
                    <a16:rowId xmlns:a16="http://schemas.microsoft.com/office/drawing/2014/main" val="10001"/>
                  </a:ext>
                </a:extLst>
              </a:tr>
              <a:tr h="838200">
                <a:tc>
                  <a:txBody>
                    <a:bodyPr/>
                    <a:lstStyle/>
                    <a:p>
                      <a:pPr fontAlgn="t"/>
                      <a:r>
                        <a:rPr lang="en-US" sz="1800" b="0" dirty="0">
                          <a:effectLst/>
                          <a:latin typeface="+mn-lt"/>
                        </a:rPr>
                        <a:t>attachment</a:t>
                      </a:r>
                    </a:p>
                  </a:txBody>
                  <a:tcPr marL="152400" marR="152400" marT="114300" marB="114300"/>
                </a:tc>
                <a:tc>
                  <a:txBody>
                    <a:bodyPr/>
                    <a:lstStyle/>
                    <a:p>
                      <a:pPr fontAlgn="t"/>
                      <a:r>
                        <a:rPr lang="en-US" sz="1800" b="0" dirty="0">
                          <a:effectLst/>
                          <a:latin typeface="+mn-lt"/>
                        </a:rPr>
                        <a:t>An attachment that specifies an image, video, or other multimedia type, or a templated attachment such as a receipt.</a:t>
                      </a:r>
                    </a:p>
                  </a:txBody>
                  <a:tcPr marL="152400" marR="152400" marT="114300" marB="114300"/>
                </a:tc>
                <a:extLst>
                  <a:ext uri="{0D108BD9-81ED-4DB2-BD59-A6C34878D82A}">
                    <a16:rowId xmlns:a16="http://schemas.microsoft.com/office/drawing/2014/main" val="10002"/>
                  </a:ext>
                </a:extLst>
              </a:tr>
            </a:tbl>
          </a:graphicData>
        </a:graphic>
      </p:graphicFrame>
      <p:sp>
        <p:nvSpPr>
          <p:cNvPr id="3" name="Rectangle 2"/>
          <p:cNvSpPr/>
          <p:nvPr/>
        </p:nvSpPr>
        <p:spPr>
          <a:xfrm>
            <a:off x="2560637" y="3482014"/>
            <a:ext cx="7086600" cy="2862322"/>
          </a:xfrm>
          <a:prstGeom prst="rect">
            <a:avLst/>
          </a:prstGeom>
        </p:spPr>
        <p:txBody>
          <a:bodyPr wrap="square">
            <a:spAutoFit/>
          </a:bodyPr>
          <a:lstStyle/>
          <a:p>
            <a:r>
              <a:rPr lang="en-US" dirty="0"/>
              <a:t>"channelData": { </a:t>
            </a:r>
          </a:p>
          <a:p>
            <a:r>
              <a:rPr lang="en-US" dirty="0"/>
              <a:t>	</a:t>
            </a:r>
            <a:r>
              <a:rPr lang="en-US" dirty="0">
                <a:solidFill>
                  <a:srgbClr val="FF0000"/>
                </a:solidFill>
              </a:rPr>
              <a:t>"notification_type"</a:t>
            </a:r>
            <a:r>
              <a:rPr lang="en-US" dirty="0"/>
              <a:t>: "NO_PUSH", </a:t>
            </a:r>
          </a:p>
          <a:p>
            <a:r>
              <a:rPr lang="en-US" dirty="0"/>
              <a:t>	</a:t>
            </a:r>
            <a:r>
              <a:rPr lang="en-US" dirty="0">
                <a:solidFill>
                  <a:srgbClr val="FF0000"/>
                </a:solidFill>
              </a:rPr>
              <a:t>"attachment"</a:t>
            </a:r>
            <a:r>
              <a:rPr lang="en-US" dirty="0"/>
              <a:t>: { </a:t>
            </a:r>
          </a:p>
          <a:p>
            <a:r>
              <a:rPr lang="en-US" dirty="0"/>
              <a:t>		</a:t>
            </a:r>
            <a:r>
              <a:rPr lang="en-US" dirty="0">
                <a:solidFill>
                  <a:srgbClr val="FF0000"/>
                </a:solidFill>
              </a:rPr>
              <a:t>"type"</a:t>
            </a:r>
            <a:r>
              <a:rPr lang="en-US" dirty="0"/>
              <a:t>: "template" </a:t>
            </a:r>
          </a:p>
          <a:p>
            <a:r>
              <a:rPr lang="en-US" dirty="0"/>
              <a:t>		"payload": {</a:t>
            </a:r>
          </a:p>
          <a:p>
            <a:r>
              <a:rPr lang="en-US" dirty="0"/>
              <a:t> 			</a:t>
            </a:r>
            <a:r>
              <a:rPr lang="en-US" dirty="0">
                <a:solidFill>
                  <a:srgbClr val="FF0000"/>
                </a:solidFill>
              </a:rPr>
              <a:t>"</a:t>
            </a:r>
            <a:r>
              <a:rPr lang="en-US" dirty="0" err="1">
                <a:solidFill>
                  <a:srgbClr val="FF0000"/>
                </a:solidFill>
              </a:rPr>
              <a:t>template_type</a:t>
            </a:r>
            <a:r>
              <a:rPr lang="en-US" dirty="0">
                <a:solidFill>
                  <a:srgbClr val="FF0000"/>
                </a:solidFill>
              </a:rPr>
              <a:t>"</a:t>
            </a:r>
            <a:r>
              <a:rPr lang="en-US" dirty="0"/>
              <a:t>: "receipt",</a:t>
            </a:r>
          </a:p>
          <a:p>
            <a:r>
              <a:rPr lang="en-US" dirty="0"/>
              <a:t>		 . . . </a:t>
            </a:r>
          </a:p>
          <a:p>
            <a:r>
              <a:rPr lang="en-US" dirty="0"/>
              <a:t>		} </a:t>
            </a:r>
          </a:p>
          <a:p>
            <a:r>
              <a:rPr lang="en-US" dirty="0"/>
              <a:t>	}</a:t>
            </a:r>
          </a:p>
          <a:p>
            <a:r>
              <a:rPr lang="en-US" dirty="0"/>
              <a:t> }</a:t>
            </a:r>
          </a:p>
        </p:txBody>
      </p:sp>
    </p:spTree>
    <p:extLst>
      <p:ext uri="{BB962C8B-B14F-4D97-AF65-F5344CB8AC3E}">
        <p14:creationId xmlns:p14="http://schemas.microsoft.com/office/powerpoint/2010/main" val="3698887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7227361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
        <p:nvSpPr>
          <p:cNvPr id="10" name="Title 2"/>
          <p:cNvSpPr txBox="1">
            <a:spLocks/>
          </p:cNvSpPr>
          <p:nvPr/>
        </p:nvSpPr>
        <p:spPr>
          <a:xfrm>
            <a:off x="520759" y="358645"/>
            <a:ext cx="11915716" cy="19155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Developer Portal: What Registration Does for You</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683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627200" y="2278062"/>
            <a:ext cx="11534637" cy="3751803"/>
          </a:xfrm>
        </p:spPr>
        <p:txBody>
          <a:bodyPr>
            <a:normAutofit/>
          </a:bodyPr>
          <a:lstStyle/>
          <a:p>
            <a:pPr marL="0" indent="0">
              <a:buNone/>
            </a:pPr>
            <a:r>
              <a:rPr lang="en-US" b="1" dirty="0">
                <a:latin typeface="+mn-lt"/>
                <a:cs typeface="Segoe UI Light" panose="020B0502040204020203" pitchFamily="34" charset="0"/>
              </a:rPr>
              <a:t>Public Directory of Bot Framework Bots</a:t>
            </a:r>
          </a:p>
          <a:p>
            <a:pPr marL="0" indent="0">
              <a:buNone/>
            </a:pPr>
            <a:endParaRPr lang="en-US" b="1" dirty="0">
              <a:latin typeface="+mn-lt"/>
              <a:cs typeface="Segoe UI Light" panose="020B0502040204020203" pitchFamily="34" charset="0"/>
            </a:endParaRPr>
          </a:p>
          <a:p>
            <a:pPr lvl="1"/>
            <a:r>
              <a:rPr lang="en-US" sz="3199" dirty="0">
                <a:latin typeface="+mn-lt"/>
                <a:cs typeface="Segoe UI Light" panose="020B0502040204020203" pitchFamily="34" charset="0"/>
              </a:rPr>
              <a:t>Discover, try, and add bots from here with no added configuration</a:t>
            </a:r>
          </a:p>
          <a:p>
            <a:pPr lvl="1"/>
            <a:r>
              <a:rPr lang="en-US" sz="3199" dirty="0">
                <a:latin typeface="+mn-lt"/>
                <a:cs typeface="Segoe UI Light" panose="020B0502040204020203" pitchFamily="34" charset="0"/>
              </a:rPr>
              <a:t>Bots are public at developer discretion; must be reviewed</a:t>
            </a:r>
          </a:p>
          <a:p>
            <a:pPr lvl="1"/>
            <a:r>
              <a:rPr lang="en-US" sz="3199" dirty="0">
                <a:latin typeface="+mn-lt"/>
                <a:cs typeface="Segoe UI Light" panose="020B0502040204020203" pitchFamily="34" charset="0"/>
              </a:rPr>
              <a:t>Searchable here</a:t>
            </a:r>
          </a:p>
        </p:txBody>
      </p:sp>
      <p:pic>
        <p:nvPicPr>
          <p:cNvPr id="4" name="Picture 3"/>
          <p:cNvPicPr>
            <a:picLocks noChangeAspect="1"/>
          </p:cNvPicPr>
          <p:nvPr/>
        </p:nvPicPr>
        <p:blipFill rotWithShape="1">
          <a:blip r:embed="rId3"/>
          <a:srcRect t="4516" b="55538"/>
          <a:stretch/>
        </p:blipFill>
        <p:spPr>
          <a:xfrm>
            <a:off x="4618037" y="0"/>
            <a:ext cx="7832391" cy="2151856"/>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Directory</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8859" y="2806973"/>
            <a:ext cx="5011803" cy="400110"/>
          </a:xfrm>
          <a:prstGeom prst="rect">
            <a:avLst/>
          </a:prstGeom>
          <a:noFill/>
        </p:spPr>
        <p:txBody>
          <a:bodyPr wrap="square" rtlCol="0">
            <a:spAutoFit/>
          </a:bodyPr>
          <a:lstStyle/>
          <a:p>
            <a:pPr fontAlgn="t"/>
            <a:r>
              <a:rPr lang="en-US" sz="2000" dirty="0">
                <a:hlinkClick r:id="rId5"/>
              </a:rPr>
              <a:t>https://bots.botframework.com</a:t>
            </a:r>
            <a:r>
              <a:rPr lang="en-US" dirty="0">
                <a:hlinkClick r:id="rId5"/>
              </a:rPr>
              <a:t>/</a:t>
            </a:r>
            <a:endParaRPr lang="en-US" dirty="0"/>
          </a:p>
        </p:txBody>
      </p:sp>
    </p:spTree>
    <p:extLst>
      <p:ext uri="{BB962C8B-B14F-4D97-AF65-F5344CB8AC3E}">
        <p14:creationId xmlns:p14="http://schemas.microsoft.com/office/powerpoint/2010/main" val="172224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Featured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837" y="33267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48" t="10463" r="6668" b="15024"/>
          <a:stretch/>
        </p:blipFill>
        <p:spPr>
          <a:xfrm>
            <a:off x="682977" y="1392462"/>
            <a:ext cx="9878660" cy="5331920"/>
          </a:xfrm>
          <a:prstGeom prst="rect">
            <a:avLst/>
          </a:prstGeom>
        </p:spPr>
      </p:pic>
    </p:spTree>
    <p:extLst>
      <p:ext uri="{BB962C8B-B14F-4D97-AF65-F5344CB8AC3E}">
        <p14:creationId xmlns:p14="http://schemas.microsoft.com/office/powerpoint/2010/main" val="752178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44"/>
          <a:stretch/>
        </p:blipFill>
        <p:spPr bwMode="auto">
          <a:xfrm>
            <a:off x="789906" y="1250253"/>
            <a:ext cx="9438247" cy="481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61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5897" t="12162" r="29750" b="17304"/>
          <a:stretch/>
        </p:blipFill>
        <p:spPr>
          <a:xfrm>
            <a:off x="2135738" y="1058862"/>
            <a:ext cx="8273499" cy="5768503"/>
          </a:xfrm>
          <a:prstGeom prst="rect">
            <a:avLst/>
          </a:prstGeom>
        </p:spPr>
      </p:pic>
    </p:spTree>
    <p:extLst>
      <p:ext uri="{BB962C8B-B14F-4D97-AF65-F5344CB8AC3E}">
        <p14:creationId xmlns:p14="http://schemas.microsoft.com/office/powerpoint/2010/main" val="2408852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 y="775330"/>
            <a:ext cx="10874457" cy="58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1637" y="17889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49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stretch>
            <a:fillRect/>
          </a:stretch>
        </p:blipFill>
        <p:spPr>
          <a:xfrm>
            <a:off x="646883" y="1744662"/>
            <a:ext cx="5284788" cy="3985553"/>
          </a:xfrm>
          <a:prstGeom prst="rect">
            <a:avLst/>
          </a:prstGeom>
        </p:spPr>
      </p:pic>
      <p:sp>
        <p:nvSpPr>
          <p:cNvPr id="5" name="Content Placeholder 4"/>
          <p:cNvSpPr>
            <a:spLocks noGrp="1"/>
          </p:cNvSpPr>
          <p:nvPr>
            <p:ph sz="half" idx="2"/>
          </p:nvPr>
        </p:nvSpPr>
        <p:spPr>
          <a:xfrm>
            <a:off x="6368548" y="1744663"/>
            <a:ext cx="6065838" cy="4495800"/>
          </a:xfrm>
        </p:spPr>
        <p:txBody>
          <a:bodyPr>
            <a:noAutofit/>
          </a:bodyPr>
          <a:lstStyle/>
          <a:p>
            <a:r>
              <a:rPr lang="en-US" sz="2800" dirty="0">
                <a:latin typeface="+mn-lt"/>
              </a:rPr>
              <a:t>Support for Mac, Linux and Windows</a:t>
            </a:r>
          </a:p>
          <a:p>
            <a:endParaRPr lang="en-US" sz="2800" dirty="0">
              <a:latin typeface="+mn-lt"/>
            </a:endParaRPr>
          </a:p>
          <a:p>
            <a:r>
              <a:rPr lang="en-US" sz="2800" dirty="0">
                <a:latin typeface="+mn-lt"/>
              </a:rPr>
              <a:t>Send requests and receive responses to/from your bot endpoint on </a:t>
            </a:r>
            <a:r>
              <a:rPr lang="en-US" sz="2800" dirty="0" err="1">
                <a:latin typeface="+mn-lt"/>
              </a:rPr>
              <a:t>localhost</a:t>
            </a:r>
            <a:endParaRPr lang="en-US" sz="2800" dirty="0">
              <a:latin typeface="+mn-lt"/>
            </a:endParaRPr>
          </a:p>
          <a:p>
            <a:endParaRPr lang="en-US" sz="2800" dirty="0">
              <a:latin typeface="+mn-lt"/>
            </a:endParaRPr>
          </a:p>
          <a:p>
            <a:r>
              <a:rPr lang="en-US" sz="2800" dirty="0">
                <a:latin typeface="+mn-lt"/>
              </a:rPr>
              <a:t>Inspect the Json response Emulate a specific user and/or conversation</a:t>
            </a:r>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The BF Emulator to Test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2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0" y="2125662"/>
            <a:ext cx="7114249" cy="917575"/>
          </a:xfrm>
        </p:spPr>
        <p:txBody>
          <a:bodyPr/>
          <a:lstStyle/>
          <a:p>
            <a:pPr algn="ctr"/>
            <a:r>
              <a:rPr lang="en-US" sz="7000" dirty="0"/>
              <a:t>Principles of </a:t>
            </a:r>
            <a:br>
              <a:rPr lang="en-US" sz="7000" dirty="0"/>
            </a:br>
            <a:r>
              <a:rPr lang="en-US" sz="7000" dirty="0"/>
              <a:t>Bot Design</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4853507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Working with Channels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837947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237" y="1375012"/>
            <a:ext cx="11887200" cy="1351952"/>
          </a:xfrm>
        </p:spPr>
        <p:txBody>
          <a:bodyPr/>
          <a:lstStyle/>
          <a:p>
            <a:pPr marL="457200" indent="-457200">
              <a:buFont typeface="Arial" charset="0"/>
              <a:buChar char="•"/>
            </a:pPr>
            <a:r>
              <a:rPr lang="en-US" dirty="0">
                <a:latin typeface="+mn-lt"/>
              </a:rPr>
              <a:t>Skype is added by default</a:t>
            </a:r>
          </a:p>
          <a:p>
            <a:pPr marL="457200" indent="-457200">
              <a:buFont typeface="Arial" charset="0"/>
              <a:buChar char="•"/>
            </a:pPr>
            <a:r>
              <a:rPr lang="en-US" dirty="0">
                <a:latin typeface="+mn-lt"/>
              </a:rPr>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Adding a Channel</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1137" y="65381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79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28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455716"/>
            <a:ext cx="8229600" cy="514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211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1399756"/>
            <a:ext cx="7943380" cy="536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742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58" y="1574099"/>
            <a:ext cx="6891337" cy="5420426"/>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Skype Channel Example</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90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Slack Channel Example</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637" y="64332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739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Making Your Bot Available</a:t>
            </a:r>
          </a:p>
        </p:txBody>
      </p:sp>
      <p:sp>
        <p:nvSpPr>
          <p:cNvPr id="2" name="Rectangle 1"/>
          <p:cNvSpPr/>
          <p:nvPr/>
        </p:nvSpPr>
        <p:spPr>
          <a:xfrm>
            <a:off x="690043" y="1516061"/>
            <a:ext cx="9719194" cy="4524315"/>
          </a:xfrm>
          <a:prstGeom prst="rect">
            <a:avLst/>
          </a:prstGeom>
        </p:spPr>
        <p:txBody>
          <a:bodyPr wrap="square">
            <a:spAutoFit/>
          </a:bodyPr>
          <a:lstStyle/>
          <a:p>
            <a:pPr marL="285750" indent="-285750">
              <a:buFontTx/>
              <a:buChar char="-"/>
            </a:pPr>
            <a:r>
              <a:rPr lang="en-US" dirty="0"/>
              <a:t>Bot Directory</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pPr marL="285750" indent="-285750">
              <a:buFontTx/>
              <a:buChar char="-"/>
            </a:pPr>
            <a:r>
              <a:rPr lang="en-US" dirty="0"/>
              <a:t>Bing channel</a:t>
            </a:r>
          </a:p>
          <a:p>
            <a:pPr marL="285750" indent="-285750">
              <a:buFontTx/>
              <a:buChar char="-"/>
            </a:pPr>
            <a:r>
              <a:rPr lang="en-US" dirty="0"/>
              <a:t>Skype for Business</a:t>
            </a:r>
          </a:p>
          <a:p>
            <a:pPr marL="285750" indent="-285750">
              <a:buFontTx/>
              <a:buChar char="-"/>
            </a:pPr>
            <a:r>
              <a:rPr lang="en-US" dirty="0"/>
              <a:t>Channels have their own way of making bots available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828366"/>
            <a:ext cx="6234871" cy="28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239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a:t>
            </a:r>
          </a:p>
        </p:txBody>
      </p:sp>
      <p:sp>
        <p:nvSpPr>
          <p:cNvPr id="2" name="Rectangle 1"/>
          <p:cNvSpPr/>
          <p:nvPr/>
        </p:nvSpPr>
        <p:spPr>
          <a:xfrm>
            <a:off x="690043" y="1242313"/>
            <a:ext cx="9719194" cy="2554545"/>
          </a:xfrm>
          <a:prstGeom prst="rect">
            <a:avLst/>
          </a:prstGeom>
        </p:spPr>
        <p:txBody>
          <a:bodyPr wrap="square">
            <a:spAutoFit/>
          </a:bodyPr>
          <a:lstStyle/>
          <a:p>
            <a:pPr algn="just"/>
            <a:r>
              <a:rPr lang="en-US" sz="2000" dirty="0"/>
              <a:t>Third Party Channels (Connect to Facebook Messenger)</a:t>
            </a:r>
          </a:p>
          <a:p>
            <a:pPr algn="just"/>
            <a:endParaRPr lang="en-US" sz="2000" dirty="0"/>
          </a:p>
          <a:p>
            <a:pPr marL="285750" indent="-285750" algn="just">
              <a:buFontTx/>
              <a:buChar char="-"/>
            </a:pPr>
            <a:r>
              <a:rPr lang="en-US" sz="2000" dirty="0"/>
              <a:t>On the Bot Framework Portal, you will need Page ID, App ID, App Secret, and Page Access Token values obtained from Facebook Messenger</a:t>
            </a:r>
          </a:p>
          <a:p>
            <a:pPr marL="285750" indent="-285750" algn="just">
              <a:buFontTx/>
              <a:buChar char="-"/>
            </a:pPr>
            <a:r>
              <a:rPr lang="en-US" sz="2000" dirty="0"/>
              <a:t>After the bot is finished, Facebook has its own review process for apps that are published to Messenger.</a:t>
            </a:r>
          </a:p>
          <a:p>
            <a:pPr marL="285750" indent="-285750" algn="just">
              <a:buFontTx/>
              <a:buChar char="-"/>
            </a:pPr>
            <a:r>
              <a:rPr lang="en-US" sz="2000" dirty="0"/>
              <a:t>The bot will be tested to ensure it is compliant with Facebook's Platform Policies</a:t>
            </a:r>
          </a:p>
          <a:p>
            <a:pPr marL="285750" indent="-285750" algn="just">
              <a:buFontTx/>
              <a:buChar char="-"/>
            </a:pPr>
            <a:endParaRPr 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537" y="3802062"/>
            <a:ext cx="3581400" cy="303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600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719361"/>
            <a:ext cx="7467600" cy="2862322"/>
          </a:xfrm>
          <a:prstGeom prst="rect">
            <a:avLst/>
          </a:prstGeom>
        </p:spPr>
        <p:txBody>
          <a:bodyPr wrap="square">
            <a:spAutoFit/>
          </a:bodyPr>
          <a:lstStyle/>
          <a:p>
            <a:r>
              <a:rPr lang="en-US" sz="2000" b="1" dirty="0"/>
              <a:t>Page ID</a:t>
            </a:r>
          </a:p>
          <a:p>
            <a:pPr marL="285750" indent="-285750">
              <a:buFontTx/>
              <a:buChar char="-"/>
            </a:pPr>
            <a:endParaRPr lang="en-US" sz="2000" dirty="0"/>
          </a:p>
          <a:p>
            <a:pPr marL="285750" indent="-285750">
              <a:buFontTx/>
              <a:buChar char="-"/>
            </a:pPr>
            <a:endParaRPr lang="en-US" sz="2000" dirty="0"/>
          </a:p>
          <a:p>
            <a:pPr marL="285750" indent="-285750">
              <a:buFontTx/>
              <a:buChar char="-"/>
            </a:pPr>
            <a:r>
              <a:rPr lang="en-US" sz="2000" dirty="0"/>
              <a:t>The bot is accessed through a Facebook Page</a:t>
            </a:r>
          </a:p>
          <a:p>
            <a:pPr marL="285750" indent="-285750">
              <a:buFontTx/>
              <a:buChar char="-"/>
            </a:pPr>
            <a:endParaRPr lang="en-US" sz="2000" dirty="0"/>
          </a:p>
          <a:p>
            <a:pPr marL="285750" indent="-285750">
              <a:buFontTx/>
              <a:buChar char="-"/>
            </a:pPr>
            <a:r>
              <a:rPr lang="en-US" sz="2000" dirty="0"/>
              <a:t>Create a new Facebook Page or go to an existing Page</a:t>
            </a:r>
          </a:p>
          <a:p>
            <a:pPr marL="285750" indent="-285750">
              <a:buFontTx/>
              <a:buChar char="-"/>
            </a:pPr>
            <a:endParaRPr lang="en-US" sz="2000" dirty="0"/>
          </a:p>
          <a:p>
            <a:pPr marL="285750" indent="-285750">
              <a:buFontTx/>
              <a:buChar char="-"/>
            </a:pPr>
            <a:r>
              <a:rPr lang="en-US" sz="2000" dirty="0"/>
              <a:t>Obtain the Page ID from Facebook Page's About page</a:t>
            </a:r>
          </a:p>
          <a:p>
            <a:endParaRPr lang="en-US" sz="2000" dirty="0"/>
          </a:p>
        </p:txBody>
      </p: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spTree>
    <p:extLst>
      <p:ext uri="{BB962C8B-B14F-4D97-AF65-F5344CB8AC3E}">
        <p14:creationId xmlns:p14="http://schemas.microsoft.com/office/powerpoint/2010/main" val="11129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Design</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2262"/>
            <a:ext cx="10530330" cy="2677656"/>
          </a:xfrm>
          <a:prstGeom prst="rect">
            <a:avLst/>
          </a:prstGeom>
          <a:noFill/>
        </p:spPr>
        <p:txBody>
          <a:bodyPr wrap="square" rtlCol="0">
            <a:spAutoFit/>
          </a:bodyPr>
          <a:lstStyle/>
          <a:p>
            <a:r>
              <a:rPr lang="en-US" sz="2400" u="sng" dirty="0"/>
              <a:t>Assumptions</a:t>
            </a:r>
            <a:endParaRPr lang="en-US" sz="2400" dirty="0"/>
          </a:p>
          <a:p>
            <a:endParaRPr lang="en-US" sz="2400" dirty="0"/>
          </a:p>
          <a:p>
            <a:r>
              <a:rPr lang="en-US" sz="2400" dirty="0"/>
              <a:t>- Expect users to use the bot</a:t>
            </a:r>
          </a:p>
          <a:p>
            <a:r>
              <a:rPr lang="en-US" sz="2400" dirty="0"/>
              <a:t>- Users prefer the bot experience over alternative experiences (apps, websites, phone calls, etc)</a:t>
            </a:r>
          </a:p>
          <a:p>
            <a:endParaRPr lang="en-US" sz="2400" dirty="0"/>
          </a:p>
          <a:p>
            <a:r>
              <a:rPr lang="en-US" sz="2400" dirty="0"/>
              <a:t>Prioritize the right factors when designing your bot</a:t>
            </a:r>
          </a:p>
        </p:txBody>
      </p:sp>
    </p:spTree>
    <p:extLst>
      <p:ext uri="{BB962C8B-B14F-4D97-AF65-F5344CB8AC3E}">
        <p14:creationId xmlns:p14="http://schemas.microsoft.com/office/powerpoint/2010/main" val="280850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2646878"/>
          </a:xfrm>
          <a:prstGeom prst="rect">
            <a:avLst/>
          </a:prstGeom>
        </p:spPr>
        <p:txBody>
          <a:bodyPr wrap="square">
            <a:spAutoFit/>
          </a:bodyPr>
          <a:lstStyle/>
          <a:p>
            <a:r>
              <a:rPr lang="en-US" sz="2000" b="1" dirty="0"/>
              <a:t>Facebook app</a:t>
            </a:r>
          </a:p>
          <a:p>
            <a:endParaRPr lang="en-US" sz="2000" b="1" dirty="0"/>
          </a:p>
          <a:p>
            <a:pPr marL="285750" indent="-285750">
              <a:buFontTx/>
              <a:buChar char="-"/>
            </a:pPr>
            <a:r>
              <a:rPr lang="en-US" dirty="0"/>
              <a:t>Create a new Facebook App on the Page and generate an App ID and App Secret for it</a:t>
            </a:r>
          </a:p>
          <a:p>
            <a:pPr marL="285750" indent="-285750">
              <a:buFontTx/>
              <a:buChar char="-"/>
            </a:pPr>
            <a:r>
              <a:rPr lang="en-US" dirty="0"/>
              <a:t>Obtain the App ID and the App Secret</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82" y="3122228"/>
            <a:ext cx="685129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768" y="3421062"/>
            <a:ext cx="4529137" cy="150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363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585871"/>
          </a:xfrm>
          <a:prstGeom prst="rect">
            <a:avLst/>
          </a:prstGeom>
        </p:spPr>
        <p:txBody>
          <a:bodyPr wrap="square">
            <a:spAutoFit/>
          </a:bodyPr>
          <a:lstStyle/>
          <a:p>
            <a:r>
              <a:rPr lang="en-US" sz="2000" b="1" dirty="0"/>
              <a:t>Enable messenger</a:t>
            </a:r>
          </a:p>
          <a:p>
            <a:endParaRPr lang="en-US" sz="2000" b="1" dirty="0"/>
          </a:p>
          <a:p>
            <a:pPr marL="285750" indent="-285750">
              <a:buFontTx/>
              <a:buChar char="-"/>
            </a:pPr>
            <a:r>
              <a:rPr lang="en-US" dirty="0"/>
              <a:t>Enable Facebook Messenger in the new Facebook App</a:t>
            </a:r>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2819965"/>
            <a:ext cx="7012420" cy="39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433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970865"/>
          </a:xfrm>
          <a:prstGeom prst="rect">
            <a:avLst/>
          </a:prstGeom>
        </p:spPr>
        <p:txBody>
          <a:bodyPr wrap="square">
            <a:spAutoFit/>
          </a:bodyPr>
          <a:lstStyle/>
          <a:p>
            <a:r>
              <a:rPr lang="en-US" sz="2000" b="1" dirty="0"/>
              <a:t>Generate a Page Access Token</a:t>
            </a:r>
          </a:p>
          <a:p>
            <a:endParaRPr lang="en-US" sz="2000" b="1" dirty="0"/>
          </a:p>
          <a:p>
            <a:pPr marL="285750" indent="-285750">
              <a:buFontTx/>
              <a:buChar char="-"/>
            </a:pPr>
            <a:r>
              <a:rPr lang="en-US" dirty="0"/>
              <a:t>In the Token Generation panel of the Messenger section, select the target Page. A Page Access Token will be generated.</a:t>
            </a:r>
          </a:p>
          <a:p>
            <a:pPr marL="285750" indent="-285750">
              <a:buFontTx/>
              <a:buChar char="-"/>
            </a:pPr>
            <a:endParaRPr lang="en-US" dirty="0"/>
          </a:p>
          <a:p>
            <a:pPr marL="285750" indent="-285750">
              <a:buFontTx/>
              <a:buChar char="-"/>
            </a:pPr>
            <a:r>
              <a:rPr lang="en-US" dirty="0"/>
              <a:t>Obtain the Page Access Token</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3262214"/>
            <a:ext cx="7010400" cy="362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248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478423"/>
          </a:xfrm>
          <a:prstGeom prst="rect">
            <a:avLst/>
          </a:prstGeom>
        </p:spPr>
        <p:txBody>
          <a:bodyPr wrap="square">
            <a:spAutoFit/>
          </a:bodyPr>
          <a:lstStyle/>
          <a:p>
            <a:r>
              <a:rPr lang="en-US" sz="2000" b="1" dirty="0"/>
              <a:t>Enable webhooks</a:t>
            </a:r>
          </a:p>
          <a:p>
            <a:endParaRPr lang="en-US" sz="2000" b="1" dirty="0"/>
          </a:p>
          <a:p>
            <a:r>
              <a:rPr lang="en-US" dirty="0"/>
              <a:t>Click Set up Webhooks to forward messaging events from Facebook Messenger to the bot</a:t>
            </a:r>
          </a:p>
          <a:p>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653" y="3344862"/>
            <a:ext cx="10468801" cy="181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919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832092"/>
          </a:xfrm>
          <a:prstGeom prst="rect">
            <a:avLst/>
          </a:prstGeom>
        </p:spPr>
        <p:txBody>
          <a:bodyPr wrap="square">
            <a:spAutoFit/>
          </a:bodyPr>
          <a:lstStyle/>
          <a:p>
            <a:r>
              <a:rPr lang="en-US" sz="2000" b="1" dirty="0"/>
              <a:t>Provide webhook callback URL and verify token</a:t>
            </a:r>
          </a:p>
          <a:p>
            <a:endParaRPr lang="en-US" dirty="0"/>
          </a:p>
          <a:p>
            <a:pPr marL="285750" indent="-285750">
              <a:buFontTx/>
              <a:buChar char="-"/>
            </a:pPr>
            <a:r>
              <a:rPr lang="en-US" dirty="0"/>
              <a:t>In the Bot Framework Portal, open the bot, click the Channels tab, and then click Facebook Messenger.</a:t>
            </a:r>
          </a:p>
          <a:p>
            <a:pPr marL="285750" indent="-285750">
              <a:buFontTx/>
              <a:buChar char="-"/>
            </a:pPr>
            <a:endParaRPr lang="en-US" dirty="0"/>
          </a:p>
          <a:p>
            <a:pPr marL="285750" indent="-285750">
              <a:buFontTx/>
              <a:buChar char="-"/>
            </a:pPr>
            <a:r>
              <a:rPr lang="en-US" dirty="0"/>
              <a:t>Copy the Callback URL and Verify Token values from the portal</a:t>
            </a:r>
          </a:p>
          <a:p>
            <a:endParaRPr lang="en-US" dirty="0"/>
          </a:p>
          <a:p>
            <a:pPr marL="285750" indent="-285750">
              <a:buFontTx/>
              <a:buChar char="-"/>
            </a:pPr>
            <a:r>
              <a:rPr lang="en-US" dirty="0"/>
              <a:t>In Facebook Messenger, paste the Callback URL and Verify Token values</a:t>
            </a:r>
          </a:p>
          <a:p>
            <a:endParaRPr lang="en-US" dirty="0"/>
          </a:p>
          <a:p>
            <a:pPr marL="285750" indent="-285750">
              <a:buFontTx/>
              <a:buChar char="-"/>
            </a:pPr>
            <a:r>
              <a:rPr lang="en-US" dirty="0"/>
              <a:t>Under Subscription Fields, select message_deliveries, messages, messaging_options, and messaging_postbacks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037" y="4533566"/>
            <a:ext cx="4925969" cy="22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37" y="4543980"/>
            <a:ext cx="4955765" cy="232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981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Messages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and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Activities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8040502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Types of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1486320131"/>
              </p:ext>
            </p:extLst>
          </p:nvPr>
        </p:nvGraphicFramePr>
        <p:xfrm>
          <a:off x="0" y="2582862"/>
          <a:ext cx="12436475" cy="4411664"/>
        </p:xfrm>
        <a:graphic>
          <a:graphicData uri="http://schemas.openxmlformats.org/drawingml/2006/table">
            <a:tbl>
              <a:tblPr firstRow="1">
                <a:tableStyleId>{5C22544A-7EE6-4342-B048-85BDC9FD1C3A}</a:tableStyleId>
              </a:tblPr>
              <a:tblGrid>
                <a:gridCol w="1745760">
                  <a:extLst>
                    <a:ext uri="{9D8B030D-6E8A-4147-A177-3AD203B41FA5}">
                      <a16:colId xmlns:a16="http://schemas.microsoft.com/office/drawing/2014/main" val="20000"/>
                    </a:ext>
                  </a:extLst>
                </a:gridCol>
                <a:gridCol w="10690715">
                  <a:extLst>
                    <a:ext uri="{9D8B030D-6E8A-4147-A177-3AD203B41FA5}">
                      <a16:colId xmlns:a16="http://schemas.microsoft.com/office/drawing/2014/main" val="20001"/>
                    </a:ext>
                  </a:extLst>
                </a:gridCol>
              </a:tblGrid>
              <a:tr h="468308">
                <a:tc>
                  <a:txBody>
                    <a:bodyPr/>
                    <a:lstStyle/>
                    <a:p>
                      <a:r>
                        <a:rPr lang="en-US" sz="1800" b="1" dirty="0">
                          <a:latin typeface="Segoe UI Light" pitchFamily="34" charset="0"/>
                          <a:cs typeface="Segoe UI Light" pitchFamily="34" charset="0"/>
                        </a:rPr>
                        <a:t>Card 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524721">
                <a:tc>
                  <a:txBody>
                    <a:bodyPr/>
                    <a:lstStyle/>
                    <a:p>
                      <a:r>
                        <a:rPr lang="en-US" sz="1700" dirty="0">
                          <a:latin typeface="Segoe UI Light" pitchFamily="34" charset="0"/>
                          <a:cs typeface="Segoe UI Light" pitchFamily="34" charset="0"/>
                        </a:rPr>
                        <a:t>AdaptiveCard</a:t>
                      </a:r>
                      <a:endParaRPr lang="en-US" sz="1700" b="0" dirty="0">
                        <a:solidFill>
                          <a:schemeClr val="tx1"/>
                        </a:solidFill>
                        <a:latin typeface="Segoe UI Light" pitchFamily="34" charset="0"/>
                        <a:cs typeface="Segoe UI Light" pitchFamily="34" charset="0"/>
                      </a:endParaRPr>
                    </a:p>
                  </a:txBody>
                  <a:tcPr/>
                </a:tc>
                <a:tc>
                  <a:txBody>
                    <a:bodyPr/>
                    <a:lstStyle/>
                    <a:p>
                      <a:r>
                        <a:rPr lang="en-US" sz="1700" kern="1200" dirty="0">
                          <a:effectLst/>
                          <a:latin typeface="Segoe UI Light" pitchFamily="34" charset="0"/>
                          <a:cs typeface="Segoe UI Light" pitchFamily="34" charset="0"/>
                        </a:rPr>
                        <a:t>Contains any combination of text, speech, images, buttons, and input fields</a:t>
                      </a:r>
                      <a:endParaRPr lang="en-US" sz="1700" b="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1"/>
                  </a:ext>
                </a:extLst>
              </a:tr>
              <a:tr h="524721">
                <a:tc>
                  <a:txBody>
                    <a:bodyPr/>
                    <a:lstStyle/>
                    <a:p>
                      <a:r>
                        <a:rPr lang="en-US" sz="1700" dirty="0">
                          <a:latin typeface="Segoe UI Light" pitchFamily="34" charset="0"/>
                          <a:cs typeface="Segoe UI Light" pitchFamily="34" charset="0"/>
                        </a:rPr>
                        <a:t>AnimationCard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animated GIFs or short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2"/>
                  </a:ext>
                </a:extLst>
              </a:tr>
              <a:tr h="524721">
                <a:tc>
                  <a:txBody>
                    <a:bodyPr/>
                    <a:lstStyle/>
                    <a:p>
                      <a:r>
                        <a:rPr lang="en-US" sz="1700" dirty="0">
                          <a:latin typeface="Segoe UI Light" pitchFamily="34" charset="0"/>
                          <a:cs typeface="Segoe UI Light" pitchFamily="34" charset="0"/>
                        </a:rPr>
                        <a:t>AudioCard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 audio file</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3"/>
                  </a:ext>
                </a:extLst>
              </a:tr>
              <a:tr h="386915">
                <a:tc>
                  <a:txBody>
                    <a:bodyPr/>
                    <a:lstStyle/>
                    <a:p>
                      <a:r>
                        <a:rPr lang="en-US" sz="1700" dirty="0">
                          <a:latin typeface="Segoe UI Light" pitchFamily="34" charset="0"/>
                          <a:cs typeface="Segoe UI Light" pitchFamily="34" charset="0"/>
                        </a:rPr>
                        <a:t>HeroCard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large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4"/>
                  </a:ext>
                </a:extLst>
              </a:tr>
              <a:tr h="386915">
                <a:tc>
                  <a:txBody>
                    <a:bodyPr/>
                    <a:lstStyle/>
                    <a:p>
                      <a:r>
                        <a:rPr lang="en-US" sz="1700" dirty="0">
                          <a:latin typeface="Segoe UI Light" pitchFamily="34" charset="0"/>
                          <a:cs typeface="Segoe UI Light" pitchFamily="34" charset="0"/>
                        </a:rPr>
                        <a:t>ThumbnailCard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thumbnail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5"/>
                  </a:ext>
                </a:extLst>
              </a:tr>
              <a:tr h="604224">
                <a:tc>
                  <a:txBody>
                    <a:bodyPr/>
                    <a:lstStyle/>
                    <a:p>
                      <a:r>
                        <a:rPr lang="en-US" sz="1700" dirty="0">
                          <a:latin typeface="Segoe UI Light" pitchFamily="34" charset="0"/>
                          <a:cs typeface="Segoe UI Light" pitchFamily="34" charset="0"/>
                        </a:rPr>
                        <a:t>ReceiptCard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the list of items to include on the receipt, tax and total information, and other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6"/>
                  </a:ext>
                </a:extLst>
              </a:tr>
              <a:tr h="604224">
                <a:tc>
                  <a:txBody>
                    <a:bodyPr/>
                    <a:lstStyle/>
                    <a:p>
                      <a:r>
                        <a:rPr lang="en-US" sz="1700" dirty="0">
                          <a:latin typeface="Segoe UI Light" pitchFamily="34" charset="0"/>
                          <a:cs typeface="Segoe UI Light" pitchFamily="34" charset="0"/>
                        </a:rPr>
                        <a:t>SignInCard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text and one or more buttons that the user can click to initiate the sign-in process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7"/>
                  </a:ext>
                </a:extLst>
              </a:tr>
              <a:tr h="386915">
                <a:tc>
                  <a:txBody>
                    <a:bodyPr/>
                    <a:lstStyle/>
                    <a:p>
                      <a:r>
                        <a:rPr lang="en-US" sz="1700" dirty="0">
                          <a:latin typeface="Segoe UI Light" pitchFamily="34" charset="0"/>
                          <a:cs typeface="Segoe UI Light" pitchFamily="34" charset="0"/>
                        </a:rPr>
                        <a:t>VideoCard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A card that can play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27032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1646238" y="2117251"/>
            <a:ext cx="3124200" cy="39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4539" t="47656" r="25703" b="5905"/>
          <a:stretch/>
        </p:blipFill>
        <p:spPr bwMode="auto">
          <a:xfrm>
            <a:off x="5348909" y="2081888"/>
            <a:ext cx="3079658" cy="406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54465" t="47656" r="25405" b="6250"/>
          <a:stretch/>
        </p:blipFill>
        <p:spPr bwMode="auto">
          <a:xfrm>
            <a:off x="8809038" y="2101027"/>
            <a:ext cx="3048000" cy="39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a:extLst>
              <a:ext uri="{FF2B5EF4-FFF2-40B4-BE49-F238E27FC236}">
                <a16:creationId xmlns:a16="http://schemas.microsoft.com/office/drawing/2014/main" id="{47D87153-4228-4D04-9561-4342DFAAF744}"/>
              </a:ext>
            </a:extLst>
          </p:cNvPr>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Examples</a:t>
            </a:r>
          </a:p>
        </p:txBody>
      </p:sp>
    </p:spTree>
    <p:extLst>
      <p:ext uri="{BB962C8B-B14F-4D97-AF65-F5344CB8AC3E}">
        <p14:creationId xmlns:p14="http://schemas.microsoft.com/office/powerpoint/2010/main" val="1494554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 </a:t>
            </a:r>
          </a:p>
          <a:p>
            <a:pPr algn="just"/>
            <a:r>
              <a:rPr lang="en-US" sz="5400" b="1" dirty="0">
                <a:latin typeface="+mn-lt"/>
              </a:rPr>
              <a:t>Process Events within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894397899"/>
              </p:ext>
            </p:extLst>
          </p:nvPr>
        </p:nvGraphicFramePr>
        <p:xfrm>
          <a:off x="731837" y="2201862"/>
          <a:ext cx="9829800" cy="2286000"/>
        </p:xfrm>
        <a:graphic>
          <a:graphicData uri="http://schemas.openxmlformats.org/drawingml/2006/table">
            <a:tbl>
              <a:tblPr firstRow="1">
                <a:tableStyleId>{5C22544A-7EE6-4342-B048-85BDC9FD1C3A}</a:tableStyleId>
              </a:tblPr>
              <a:tblGrid>
                <a:gridCol w="1353378">
                  <a:extLst>
                    <a:ext uri="{9D8B030D-6E8A-4147-A177-3AD203B41FA5}">
                      <a16:colId xmlns:a16="http://schemas.microsoft.com/office/drawing/2014/main" val="20000"/>
                    </a:ext>
                  </a:extLst>
                </a:gridCol>
                <a:gridCol w="1282148">
                  <a:extLst>
                    <a:ext uri="{9D8B030D-6E8A-4147-A177-3AD203B41FA5}">
                      <a16:colId xmlns:a16="http://schemas.microsoft.com/office/drawing/2014/main" val="20001"/>
                    </a:ext>
                  </a:extLst>
                </a:gridCol>
                <a:gridCol w="7194274">
                  <a:extLst>
                    <a:ext uri="{9D8B030D-6E8A-4147-A177-3AD203B41FA5}">
                      <a16:colId xmlns:a16="http://schemas.microsoft.com/office/drawing/2014/main" val="20002"/>
                    </a:ext>
                  </a:extLst>
                </a:gridCol>
              </a:tblGrid>
              <a:tr h="457200">
                <a:tc>
                  <a:txBody>
                    <a:bodyPr/>
                    <a:lstStyle/>
                    <a:p>
                      <a:r>
                        <a:rPr lang="en-US" sz="1800" b="1" dirty="0">
                          <a:latin typeface="Segoe UI Light" pitchFamily="34" charset="0"/>
                          <a:cs typeface="Segoe UI Light" pitchFamily="34" charset="0"/>
                        </a:rPr>
                        <a:t>Property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457200">
                <a:tc>
                  <a:txBody>
                    <a:bodyPr/>
                    <a:lstStyle/>
                    <a:p>
                      <a:r>
                        <a:rPr lang="en-US" sz="1700" dirty="0">
                          <a:latin typeface="Segoe UI Light" pitchFamily="34" charset="0"/>
                          <a:cs typeface="Segoe UI Light" pitchFamily="34" charset="0"/>
                        </a:rPr>
                        <a:t>Type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type of action (one of the values specified in the table below)</a:t>
                      </a:r>
                    </a:p>
                  </a:txBody>
                  <a:tcPr/>
                </a:tc>
                <a:extLst>
                  <a:ext uri="{0D108BD9-81ED-4DB2-BD59-A6C34878D82A}">
                    <a16:rowId xmlns:a16="http://schemas.microsoft.com/office/drawing/2014/main" val="10001"/>
                  </a:ext>
                </a:extLst>
              </a:tr>
              <a:tr h="457200">
                <a:tc>
                  <a:txBody>
                    <a:bodyPr/>
                    <a:lstStyle/>
                    <a:p>
                      <a:r>
                        <a:rPr lang="en-US" sz="1700" dirty="0">
                          <a:latin typeface="Segoe UI Light" pitchFamily="34" charset="0"/>
                          <a:cs typeface="Segoe UI Light" pitchFamily="34" charset="0"/>
                        </a:rPr>
                        <a:t>Title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title of the button</a:t>
                      </a:r>
                    </a:p>
                  </a:txBody>
                  <a:tcPr/>
                </a:tc>
                <a:extLst>
                  <a:ext uri="{0D108BD9-81ED-4DB2-BD59-A6C34878D82A}">
                    <a16:rowId xmlns:a16="http://schemas.microsoft.com/office/drawing/2014/main" val="10002"/>
                  </a:ext>
                </a:extLst>
              </a:tr>
              <a:tr h="457200">
                <a:tc>
                  <a:txBody>
                    <a:bodyPr/>
                    <a:lstStyle/>
                    <a:p>
                      <a:r>
                        <a:rPr lang="en-US" sz="1700" dirty="0">
                          <a:latin typeface="Segoe UI Light" pitchFamily="34" charset="0"/>
                          <a:cs typeface="Segoe UI Light" pitchFamily="34" charset="0"/>
                        </a:rPr>
                        <a:t>Image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image URL for the button</a:t>
                      </a:r>
                    </a:p>
                  </a:txBody>
                  <a:tcPr/>
                </a:tc>
                <a:extLst>
                  <a:ext uri="{0D108BD9-81ED-4DB2-BD59-A6C34878D82A}">
                    <a16:rowId xmlns:a16="http://schemas.microsoft.com/office/drawing/2014/main" val="10003"/>
                  </a:ext>
                </a:extLst>
              </a:tr>
              <a:tr h="457200">
                <a:tc>
                  <a:txBody>
                    <a:bodyPr/>
                    <a:lstStyle/>
                    <a:p>
                      <a:r>
                        <a:rPr lang="en-US" sz="1700" dirty="0">
                          <a:latin typeface="Segoe UI Light" pitchFamily="34" charset="0"/>
                          <a:cs typeface="Segoe UI Light" pitchFamily="34" charset="0"/>
                        </a:rPr>
                        <a:t>Value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value needed to perform the specified type of action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8711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Intercept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400" dirty="0"/>
              <a:t>The middleware functionality in the Bot Builder SDK enables your bot to intercept all messages that are exchanged between user and bot</a:t>
            </a:r>
          </a:p>
          <a:p>
            <a:pPr algn="just"/>
            <a:endParaRPr lang="en-US" sz="2400" dirty="0"/>
          </a:p>
          <a:p>
            <a:pPr marL="342900" indent="-342900" algn="just">
              <a:buFontTx/>
              <a:buChar char="-"/>
            </a:pPr>
            <a:r>
              <a:rPr lang="en-US" sz="2400" dirty="0"/>
              <a:t>For message(s) that are intercepted, </a:t>
            </a:r>
          </a:p>
          <a:p>
            <a:pPr marL="809271" lvl="1" indent="-342900" algn="just">
              <a:buFontTx/>
              <a:buChar char="-"/>
            </a:pPr>
            <a:r>
              <a:rPr lang="en-US" sz="2400" dirty="0"/>
              <a:t>save the message to a data store </a:t>
            </a:r>
          </a:p>
          <a:p>
            <a:pPr marL="809271" lvl="1" indent="-342900" algn="just">
              <a:buFontTx/>
              <a:buChar char="-"/>
            </a:pPr>
            <a:r>
              <a:rPr lang="en-US" sz="2400" dirty="0"/>
              <a:t>write to a conversation log</a:t>
            </a:r>
          </a:p>
          <a:p>
            <a:pPr marL="809271" lvl="1" indent="-342900" algn="just">
              <a:buFontTx/>
              <a:buChar char="-"/>
            </a:pPr>
            <a:r>
              <a:rPr lang="en-US" sz="2400" dirty="0"/>
              <a:t>inspect the message in some way and take whatever action your code specifies</a:t>
            </a:r>
          </a:p>
        </p:txBody>
      </p:sp>
    </p:spTree>
    <p:extLst>
      <p:ext uri="{BB962C8B-B14F-4D97-AF65-F5344CB8AC3E}">
        <p14:creationId xmlns:p14="http://schemas.microsoft.com/office/powerpoint/2010/main" val="304910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3785652"/>
          </a:xfrm>
          <a:prstGeom prst="rect">
            <a:avLst/>
          </a:prstGeom>
          <a:noFill/>
        </p:spPr>
        <p:txBody>
          <a:bodyPr wrap="square" rtlCol="0">
            <a:spAutoFit/>
          </a:bodyPr>
          <a:lstStyle/>
          <a:p>
            <a:r>
              <a:rPr lang="en-US" sz="2000" u="sng" dirty="0"/>
              <a:t>How “smart” the bot is</a:t>
            </a:r>
          </a:p>
          <a:p>
            <a:endParaRPr lang="en-US" sz="2000" dirty="0"/>
          </a:p>
          <a:p>
            <a:r>
              <a:rPr lang="en-US" sz="2000" dirty="0"/>
              <a:t>- Smarter bots may not guarantee happy users and adoption of your platform</a:t>
            </a:r>
          </a:p>
          <a:p>
            <a:r>
              <a:rPr lang="en-US" sz="2000" dirty="0"/>
              <a:t>- Many bots have little NLP capabilities</a:t>
            </a:r>
          </a:p>
          <a:p>
            <a:pPr marL="342900" indent="-342900">
              <a:buFontTx/>
              <a:buChar char="-"/>
            </a:pPr>
            <a:endParaRPr lang="en-US" sz="2000" dirty="0"/>
          </a:p>
          <a:p>
            <a:r>
              <a:rPr lang="en-US" sz="2000" u="sng" dirty="0"/>
              <a:t>How much natural language the bot supports</a:t>
            </a:r>
          </a:p>
          <a:p>
            <a:endParaRPr lang="en-US" sz="2000" dirty="0"/>
          </a:p>
          <a:p>
            <a:r>
              <a:rPr lang="en-US" sz="2000" dirty="0"/>
              <a:t>- Bots can be great at conversations</a:t>
            </a:r>
          </a:p>
          <a:p>
            <a:r>
              <a:rPr lang="en-US" sz="2000" dirty="0"/>
              <a:t>- Bots can have a vocabulary and can even make great jokes</a:t>
            </a:r>
          </a:p>
          <a:p>
            <a:r>
              <a:rPr lang="en-US" sz="2000" dirty="0"/>
              <a:t>- Unless it addresses core problems, these capabilities may contribute very little to making your bot successful</a:t>
            </a:r>
          </a:p>
          <a:p>
            <a:r>
              <a:rPr lang="en-US" sz="2000" dirty="0"/>
              <a:t>- Some bots have no conversational capability. And in many cases, that's perfectly fine</a:t>
            </a:r>
          </a:p>
        </p:txBody>
      </p:sp>
    </p:spTree>
    <p:extLst>
      <p:ext uri="{BB962C8B-B14F-4D97-AF65-F5344CB8AC3E}">
        <p14:creationId xmlns:p14="http://schemas.microsoft.com/office/powerpoint/2010/main" val="206231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308324"/>
          </a:xfrm>
          <a:prstGeom prst="rect">
            <a:avLst/>
          </a:prstGeom>
          <a:noFill/>
        </p:spPr>
        <p:txBody>
          <a:bodyPr wrap="square" rtlCol="0">
            <a:spAutoFit/>
          </a:bodyPr>
          <a:lstStyle/>
          <a:p>
            <a:pPr marL="342900" indent="-342900" algn="just">
              <a:buFontTx/>
              <a:buChar char="-"/>
            </a:pPr>
            <a:r>
              <a:rPr lang="en-US" sz="2400" dirty="0"/>
              <a:t>Typically, each message that a bot sends to the user directly relates to the user's prior input</a:t>
            </a:r>
          </a:p>
          <a:p>
            <a:pPr algn="just"/>
            <a:endParaRPr lang="en-US" sz="2400" dirty="0"/>
          </a:p>
          <a:p>
            <a:pPr marL="342900" indent="-342900" algn="just">
              <a:buFontTx/>
              <a:buChar char="-"/>
            </a:pPr>
            <a:r>
              <a:rPr lang="en-US" sz="2400" dirty="0"/>
              <a:t>In some cases, a bot may need to send the user a message that is not directly related to the current topic of conversation. These types of messages are called proactive messages</a:t>
            </a:r>
          </a:p>
        </p:txBody>
      </p:sp>
    </p:spTree>
    <p:extLst>
      <p:ext uri="{BB962C8B-B14F-4D97-AF65-F5344CB8AC3E}">
        <p14:creationId xmlns:p14="http://schemas.microsoft.com/office/powerpoint/2010/main" val="3010563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3046988"/>
          </a:xfrm>
          <a:prstGeom prst="rect">
            <a:avLst/>
          </a:prstGeom>
          <a:noFill/>
        </p:spPr>
        <p:txBody>
          <a:bodyPr wrap="square" rtlCol="0">
            <a:spAutoFit/>
          </a:bodyPr>
          <a:lstStyle/>
          <a:p>
            <a:pPr marL="342900" indent="-342900" algn="just">
              <a:buFontTx/>
              <a:buChar char="-"/>
            </a:pPr>
            <a:r>
              <a:rPr lang="en-US" sz="2400" dirty="0"/>
              <a:t>Proactive messages can be useful in a variety of scenarios:</a:t>
            </a:r>
          </a:p>
          <a:p>
            <a:pPr algn="just"/>
            <a:endParaRPr lang="en-US" sz="2400" dirty="0"/>
          </a:p>
          <a:p>
            <a:pPr marL="809271" lvl="1" indent="-342900" algn="just">
              <a:buFontTx/>
              <a:buChar char="-"/>
            </a:pPr>
            <a:r>
              <a:rPr lang="en-US" sz="2400" dirty="0"/>
              <a:t>If a bot sets a timer or reminder, it will need to notify the user when the time arrives</a:t>
            </a:r>
          </a:p>
          <a:p>
            <a:pPr algn="just"/>
            <a:endParaRPr lang="en-US" sz="2400" dirty="0"/>
          </a:p>
          <a:p>
            <a:pPr marL="809271" lvl="1" indent="-342900" algn="just">
              <a:buFontTx/>
              <a:buChar char="-"/>
            </a:pPr>
            <a:r>
              <a:rPr lang="en-US" sz="2400" dirty="0"/>
              <a:t>If a bot receives a notification from an external system, it may need to communicate that information to the user immediately. For example, if the user wants the bot to monitor the price of a product, the bot will alert the user if it receives notification that the price of the product has dropped by 20%.</a:t>
            </a:r>
          </a:p>
        </p:txBody>
      </p:sp>
    </p:spTree>
    <p:extLst>
      <p:ext uri="{BB962C8B-B14F-4D97-AF65-F5344CB8AC3E}">
        <p14:creationId xmlns:p14="http://schemas.microsoft.com/office/powerpoint/2010/main" val="319613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a:p>
            <a:pPr algn="just"/>
            <a:r>
              <a:rPr lang="en-US" sz="5400" b="1" dirty="0">
                <a:latin typeface="+mn-lt"/>
              </a:rPr>
              <a:t>Types of 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1F6F8D8C-2F53-48F7-885B-4CC80C4E9181}"/>
              </a:ext>
            </a:extLst>
          </p:cNvPr>
          <p:cNvSpPr txBox="1"/>
          <p:nvPr/>
        </p:nvSpPr>
        <p:spPr>
          <a:xfrm>
            <a:off x="350837" y="2137425"/>
            <a:ext cx="11595209" cy="3724096"/>
          </a:xfrm>
          <a:prstGeom prst="rect">
            <a:avLst/>
          </a:prstGeom>
          <a:noFill/>
        </p:spPr>
        <p:txBody>
          <a:bodyPr wrap="square" rtlCol="0">
            <a:spAutoFit/>
          </a:bodyPr>
          <a:lstStyle/>
          <a:p>
            <a:pPr algn="just"/>
            <a:r>
              <a:rPr lang="en-US" sz="2300" b="1" dirty="0"/>
              <a:t>Ad hoc proactive message</a:t>
            </a:r>
          </a:p>
          <a:p>
            <a:pPr algn="just"/>
            <a:endParaRPr lang="en-US" sz="2300" dirty="0"/>
          </a:p>
          <a:p>
            <a:pPr algn="just"/>
            <a:r>
              <a:rPr lang="en-US" sz="2400" dirty="0"/>
              <a:t>- The bot simply interjects the message into the conversation whenever it is triggered</a:t>
            </a:r>
          </a:p>
          <a:p>
            <a:pPr algn="just"/>
            <a:r>
              <a:rPr lang="en-US" sz="2400" dirty="0"/>
              <a:t>- The bot will not attempt to change the conversation in any way</a:t>
            </a:r>
          </a:p>
          <a:p>
            <a:pPr algn="just"/>
            <a:endParaRPr lang="en-US" sz="2300" dirty="0"/>
          </a:p>
          <a:p>
            <a:pPr algn="just"/>
            <a:r>
              <a:rPr lang="en-US" sz="2300" b="1" dirty="0"/>
              <a:t>Dialog-based proactive message</a:t>
            </a:r>
          </a:p>
          <a:p>
            <a:pPr algn="just"/>
            <a:endParaRPr lang="en-US" sz="2400" dirty="0"/>
          </a:p>
          <a:p>
            <a:pPr algn="just"/>
            <a:r>
              <a:rPr lang="en-US" sz="2400" dirty="0"/>
              <a:t>- The bot must identify the context of the existing conversation before interrupting a conversation</a:t>
            </a:r>
          </a:p>
          <a:p>
            <a:pPr algn="just"/>
            <a:r>
              <a:rPr lang="en-US" sz="2400" dirty="0"/>
              <a:t>- Decide how (or if) it will resume that conversation after the message interrupts</a:t>
            </a:r>
          </a:p>
        </p:txBody>
      </p:sp>
    </p:spTree>
    <p:extLst>
      <p:ext uri="{BB962C8B-B14F-4D97-AF65-F5344CB8AC3E}">
        <p14:creationId xmlns:p14="http://schemas.microsoft.com/office/powerpoint/2010/main" val="956921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Global Message Handlers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100" dirty="0"/>
              <a:t>Users commonly attempt to access certain functionality within a bot by using keywords like "help", "cancel", or "start over“</a:t>
            </a:r>
          </a:p>
          <a:p>
            <a:pPr marL="342900" indent="-342900" algn="just">
              <a:buFontTx/>
              <a:buChar char="-"/>
            </a:pPr>
            <a:endParaRPr lang="en-US" sz="2100" dirty="0"/>
          </a:p>
          <a:p>
            <a:pPr marL="342900" indent="-342900" algn="just">
              <a:buFontTx/>
              <a:buChar char="-"/>
            </a:pPr>
            <a:r>
              <a:rPr lang="en-US" sz="2100" dirty="0"/>
              <a:t>By implementing global message handlers, you can design your bot to gracefully handle such requests during different points of the conversation</a:t>
            </a:r>
          </a:p>
          <a:p>
            <a:pPr marL="342900" indent="-342900" algn="just">
              <a:buFontTx/>
              <a:buChar char="-"/>
            </a:pPr>
            <a:endParaRPr lang="en-US" sz="2100" dirty="0"/>
          </a:p>
          <a:p>
            <a:pPr marL="342900" indent="-342900" algn="just">
              <a:buFontTx/>
              <a:buChar char="-"/>
            </a:pPr>
            <a:r>
              <a:rPr lang="en-US" sz="2100" dirty="0"/>
              <a:t>The handlers will examine user input for the keywords that you specify, such as "help", "cancel", or "start over", and respond appropriately</a:t>
            </a:r>
          </a:p>
        </p:txBody>
      </p:sp>
      <p:pic>
        <p:nvPicPr>
          <p:cNvPr id="1026" name="Picture 2" descr="how users talk"/>
          <p:cNvPicPr>
            <a:picLocks noChangeAspect="1" noChangeArrowheads="1"/>
          </p:cNvPicPr>
          <p:nvPr/>
        </p:nvPicPr>
        <p:blipFill rotWithShape="1">
          <a:blip r:embed="rId4">
            <a:extLst>
              <a:ext uri="{28A0092B-C50C-407E-A947-70E740481C1C}">
                <a14:useLocalDpi xmlns:a14="http://schemas.microsoft.com/office/drawing/2010/main" val="0"/>
              </a:ext>
            </a:extLst>
          </a:blip>
          <a:srcRect l="2397" b="29626"/>
          <a:stretch/>
        </p:blipFill>
        <p:spPr bwMode="auto">
          <a:xfrm>
            <a:off x="4867420" y="4183062"/>
            <a:ext cx="7569055" cy="255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5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2554545"/>
          </a:xfrm>
          <a:prstGeom prst="rect">
            <a:avLst/>
          </a:prstGeom>
          <a:noFill/>
        </p:spPr>
        <p:txBody>
          <a:bodyPr wrap="square" rtlCol="0">
            <a:spAutoFit/>
          </a:bodyPr>
          <a:lstStyle/>
          <a:p>
            <a:r>
              <a:rPr lang="en-US" sz="2000" u="sng" dirty="0"/>
              <a:t>Voice</a:t>
            </a:r>
          </a:p>
          <a:p>
            <a:endParaRPr lang="en-US" sz="2000" dirty="0"/>
          </a:p>
          <a:p>
            <a:r>
              <a:rPr lang="en-US" sz="2000" dirty="0"/>
              <a:t>- Enabling bots for speech may not always lead to great user experiences</a:t>
            </a:r>
          </a:p>
          <a:p>
            <a:r>
              <a:rPr lang="en-US" sz="2000" dirty="0"/>
              <a:t>- Forcing users to use voice can result in a frustrating user experience</a:t>
            </a:r>
          </a:p>
          <a:p>
            <a:r>
              <a:rPr lang="en-US" sz="2000" dirty="0"/>
              <a:t>- Key considerations</a:t>
            </a:r>
          </a:p>
          <a:p>
            <a:r>
              <a:rPr lang="en-US" sz="2000" dirty="0"/>
              <a:t>	- Is voice the appropriate channel for the given problem?</a:t>
            </a:r>
          </a:p>
          <a:p>
            <a:r>
              <a:rPr lang="en-US" sz="2000" dirty="0"/>
              <a:t>	- Is the environment noisy?</a:t>
            </a:r>
          </a:p>
          <a:p>
            <a:r>
              <a:rPr lang="en-US" sz="2000" dirty="0"/>
              <a:t>	- Will voice convey the information that needs to be shared with the user?</a:t>
            </a:r>
          </a:p>
        </p:txBody>
      </p:sp>
    </p:spTree>
    <p:extLst>
      <p:ext uri="{BB962C8B-B14F-4D97-AF65-F5344CB8AC3E}">
        <p14:creationId xmlns:p14="http://schemas.microsoft.com/office/powerpoint/2010/main" val="1789639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6"/>
            <a:ext cx="11889564" cy="76920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Factors that do influence a Bot's success</a:t>
            </a: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16062"/>
            <a:ext cx="11597130" cy="2677656"/>
          </a:xfrm>
          <a:prstGeom prst="rect">
            <a:avLst/>
          </a:prstGeom>
          <a:noFill/>
        </p:spPr>
        <p:txBody>
          <a:bodyPr wrap="square" rtlCol="0">
            <a:spAutoFit/>
          </a:bodyPr>
          <a:lstStyle/>
          <a:p>
            <a:r>
              <a:rPr lang="en-US" sz="2400" dirty="0"/>
              <a:t>A great user experience</a:t>
            </a:r>
          </a:p>
          <a:p>
            <a:r>
              <a:rPr lang="en-US" sz="2400" dirty="0"/>
              <a:t>Key considerations:</a:t>
            </a:r>
          </a:p>
          <a:p>
            <a:r>
              <a:rPr lang="en-US" sz="2400" dirty="0"/>
              <a:t>	- Does the bot easily solve the user’s problem with the minimal steps?</a:t>
            </a:r>
          </a:p>
          <a:p>
            <a:r>
              <a:rPr lang="en-US" sz="2400" dirty="0"/>
              <a:t>	- Does the bot solve the user’s problem better/easier/faster than any of the 		alternative experiences?</a:t>
            </a:r>
          </a:p>
          <a:p>
            <a:r>
              <a:rPr lang="en-US" sz="2400" dirty="0"/>
              <a:t>	- Does the bot run on the devices and platforms the user cares about?</a:t>
            </a:r>
          </a:p>
          <a:p>
            <a:r>
              <a:rPr lang="en-US" sz="2400" dirty="0"/>
              <a:t>	- Is the bot discoverable? Do the users naturally know what to do when using it?</a:t>
            </a:r>
            <a:endParaRPr lang="en-US" sz="2000" dirty="0"/>
          </a:p>
        </p:txBody>
      </p:sp>
    </p:spTree>
    <p:extLst>
      <p:ext uri="{BB962C8B-B14F-4D97-AF65-F5344CB8AC3E}">
        <p14:creationId xmlns:p14="http://schemas.microsoft.com/office/powerpoint/2010/main" val="3269880144"/>
      </p:ext>
    </p:extLst>
  </p:cSld>
  <p:clrMapOvr>
    <a:masterClrMapping/>
  </p:clrMapOvr>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DCCD6A8-32A5-4F9A-BAFC-C43246BD82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9bc6b55d-a734-43bd-8eab-fb065c703cf5"/>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52718</TotalTime>
  <Words>5134</Words>
  <Application>Microsoft Office PowerPoint</Application>
  <PresentationFormat>Custom</PresentationFormat>
  <Paragraphs>864</Paragraphs>
  <Slides>73</Slides>
  <Notes>73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73</vt:i4>
      </vt:variant>
    </vt:vector>
  </HeadingPairs>
  <TitlesOfParts>
    <vt:vector size="86" baseType="lpstr">
      <vt:lpstr>Arial</vt:lpstr>
      <vt:lpstr>Arial Black</vt:lpstr>
      <vt:lpstr>Calibri</vt:lpstr>
      <vt:lpstr>Calibri Light</vt:lpstr>
      <vt:lpstr>Consolas</vt:lpstr>
      <vt:lpstr>Segoe UI</vt:lpstr>
      <vt:lpstr>Segoe UI Light</vt:lpstr>
      <vt:lpstr>Segoe UI Semibold</vt:lpstr>
      <vt:lpstr>segoe-ui_semibold</vt:lpstr>
      <vt:lpstr>Wingdings</vt:lpstr>
      <vt:lpstr>5-30721_Build_2016_Template_Light</vt:lpstr>
      <vt:lpstr>WHITE TEMPLATE</vt:lpstr>
      <vt:lpstr>1_Bot Framework</vt:lpstr>
      <vt:lpstr>Building Intelligent Applications Using Bot Framework</vt:lpstr>
      <vt:lpstr>What is a Bot?</vt:lpstr>
      <vt:lpstr>PowerPoint Presentation</vt:lpstr>
      <vt:lpstr>PowerPoint Presentation</vt:lpstr>
      <vt:lpstr>Principles of  Bot Design</vt:lpstr>
      <vt:lpstr>PowerPoint Presentation</vt:lpstr>
      <vt:lpstr>PowerPoint Presentation</vt:lpstr>
      <vt:lpstr>PowerPoint Presentation</vt:lpstr>
      <vt:lpstr>PowerPoint Presentation</vt:lpstr>
      <vt:lpstr>Types of 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Bot Framework</vt:lpstr>
      <vt:lpstr>PowerPoint Presentation</vt:lpstr>
      <vt:lpstr>PowerPoint Presentation</vt:lpstr>
      <vt:lpstr>PowerPoint Presentation</vt:lpstr>
      <vt:lpstr>PowerPoint Presentation</vt:lpstr>
      <vt:lpstr>PowerPoint Presentation</vt:lpstr>
      <vt:lpstr>Key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Messages  and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Mithun Prasad</cp:lastModifiedBy>
  <cp:revision>925</cp:revision>
  <cp:lastPrinted>2017-06-27T05:00:02Z</cp:lastPrinted>
  <dcterms:created xsi:type="dcterms:W3CDTF">2016-04-12T19:22:57Z</dcterms:created>
  <dcterms:modified xsi:type="dcterms:W3CDTF">2017-06-29T07:15:36Z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miprasad@microsoft.com</vt:lpwstr>
  </property>
  <property fmtid="{D5CDD505-2E9C-101B-9397-08002B2CF9AE}" pid="18" name="MSIP_Label_f42aa342-8706-4288-bd11-ebb85995028c_SetDate">
    <vt:lpwstr>2017-06-22T01:01:46.6605675+12:00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